
<file path=[Content_Types].xml><?xml version="1.0" encoding="utf-8"?>
<Types xmlns="http://schemas.openxmlformats.org/package/2006/content-types">
  <Default Extension="png" ContentType="image/png"/>
  <Default Extension="jfif" ContentType="image/jpe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784" r:id="rId5"/>
  </p:sldMasterIdLst>
  <p:notesMasterIdLst>
    <p:notesMasterId r:id="rId36"/>
  </p:notesMasterIdLst>
  <p:sldIdLst>
    <p:sldId id="312" r:id="rId6"/>
    <p:sldId id="313" r:id="rId7"/>
    <p:sldId id="409" r:id="rId8"/>
    <p:sldId id="393" r:id="rId9"/>
    <p:sldId id="410" r:id="rId10"/>
    <p:sldId id="364" r:id="rId11"/>
    <p:sldId id="395" r:id="rId12"/>
    <p:sldId id="394" r:id="rId13"/>
    <p:sldId id="396" r:id="rId14"/>
    <p:sldId id="386" r:id="rId15"/>
    <p:sldId id="397" r:id="rId16"/>
    <p:sldId id="388" r:id="rId17"/>
    <p:sldId id="411" r:id="rId18"/>
    <p:sldId id="314" r:id="rId19"/>
    <p:sldId id="389" r:id="rId20"/>
    <p:sldId id="328" r:id="rId21"/>
    <p:sldId id="349" r:id="rId22"/>
    <p:sldId id="398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08" r:id="rId32"/>
    <p:sldId id="357" r:id="rId33"/>
    <p:sldId id="320" r:id="rId34"/>
    <p:sldId id="326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 Semibold" panose="020B0706030804020204" pitchFamily="34" charset="0"/>
      <p:bold r:id="rId41"/>
      <p:boldItalic r:id="rId42"/>
    </p:embeddedFont>
    <p:embeddedFont>
      <p:font typeface="Wingdings 2" panose="05020102010507070707" pitchFamily="18" charset="2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 Light" panose="020B0306030504020204" pitchFamily="34" charset="0"/>
      <p:regular r:id="rId48"/>
      <p: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</p:embeddedFont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BACDE34-62D0-4066-8E2C-EE0356CF57DF}">
          <p14:sldIdLst>
            <p14:sldId id="312"/>
            <p14:sldId id="313"/>
            <p14:sldId id="409"/>
            <p14:sldId id="393"/>
            <p14:sldId id="410"/>
            <p14:sldId id="364"/>
            <p14:sldId id="395"/>
            <p14:sldId id="394"/>
            <p14:sldId id="396"/>
            <p14:sldId id="386"/>
            <p14:sldId id="397"/>
            <p14:sldId id="388"/>
            <p14:sldId id="411"/>
            <p14:sldId id="314"/>
            <p14:sldId id="389"/>
          </p14:sldIdLst>
        </p14:section>
        <p14:section name="Kapitel 1 - sinnvoll benennen" id="{3DF95020-7DA8-41D2-ADCF-7C18EE540528}">
          <p14:sldIdLst>
            <p14:sldId id="328"/>
          </p14:sldIdLst>
        </p14:section>
        <p14:section name="Kapitel 2 - sinnvoll benennen" id="{3C55CCF2-FADD-424F-B85D-B24664A5C570}">
          <p14:sldIdLst>
            <p14:sldId id="349"/>
            <p14:sldId id="398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357"/>
          </p14:sldIdLst>
        </p14:section>
        <p14:section name="Kapitel 3 - sinnvoll benennen" id="{AE07955D-FB06-4950-A4ED-FDF3C0710012}">
          <p14:sldIdLst>
            <p14:sldId id="320"/>
            <p14:sldId id="326"/>
          </p14:sldIdLst>
        </p14:section>
        <p14:section name="Abspann" id="{CB13DB76-7524-4567-BF09-40A6453874E9}">
          <p14:sldIdLst/>
        </p14:section>
        <p14:section name="Kopiervorlagen - Bitte final löschen." id="{C9394DF6-2BDA-43EF-81FB-D92677786D0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4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D2A32E"/>
    <a:srgbClr val="F8DB08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78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534" y="7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5.fntdata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6-21T15:11:00.732" idx="1">
    <p:pos x="2932" y="1616"/>
    <p:text>Vergib einen passenden Titel</p:text>
    <p:extLst>
      <p:ext uri="{C676402C-5697-4E1C-873F-D02D1690AC5C}">
        <p15:threadingInfo xmlns:p15="http://schemas.microsoft.com/office/powerpoint/2012/main" timeZoneBias="-120"/>
      </p:ext>
    </p:extLst>
  </p:cm>
  <p:cm authorId="4" dt="2017-06-21T15:11:10.354" idx="2">
    <p:pos x="2914" y="2184"/>
    <p:text>und einen passenden Untertitel</p:text>
    <p:extLst>
      <p:ext uri="{C676402C-5697-4E1C-873F-D02D1690AC5C}">
        <p15:threadingInfo xmlns:p15="http://schemas.microsoft.com/office/powerpoint/2012/main" timeZoneBias="-120"/>
      </p:ext>
    </p:extLst>
  </p:cm>
  <p:cm authorId="4" dt="2017-06-21T15:11:21.053" idx="3">
    <p:pos x="2906" y="2648"/>
    <p:text>Und hier bitte Dein Name + Titel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06-21T15:09:07.324" idx="4">
    <p:pos x="370" y="2063"/>
    <p:text>Sofern diese blauen Kästen nicht nötig sind, einfach löschen...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BCFCF-CD4A-4870-B361-65FAE17D93B1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0CF5A-344E-46E9-A168-299E194543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02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pitz-consulting.de/marketing_vertrieb/PublishingImages/Forms/AllItems.aspx?RootFolder=/marketing_vertrieb/PublishingImages/Bilder_Stockfotos/Bilder%20nach%20Themen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pitz-consulting.de/marketing_vertrieb/PublishingImages/Forms/AllItems.aspx?RootFolder=/marketing_vertrieb/PublishingImages/Bilder_Stockfotos/Bilder%20nach%20Themen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opitzconsulting" TargetMode="External"/><Relationship Id="rId13" Type="http://schemas.openxmlformats.org/officeDocument/2006/relationships/image" Target="../media/image9.wmf"/><Relationship Id="rId3" Type="http://schemas.openxmlformats.org/officeDocument/2006/relationships/image" Target="../media/image3.wmf"/><Relationship Id="rId7" Type="http://schemas.openxmlformats.org/officeDocument/2006/relationships/image" Target="../media/image6.png"/><Relationship Id="rId12" Type="http://schemas.openxmlformats.org/officeDocument/2006/relationships/hyperlink" Target="http://www.opitz-consulting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OPITZCONSULTING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xing.com/communities/groups/opitz-consulting-1009116" TargetMode="External"/><Relationship Id="rId4" Type="http://schemas.openxmlformats.org/officeDocument/2006/relationships/hyperlink" Target="https://twitter.com/OC_WIRE" TargetMode="External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opitzconsulting" TargetMode="External"/><Relationship Id="rId3" Type="http://schemas.openxmlformats.org/officeDocument/2006/relationships/image" Target="../media/image3.wmf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OPITZCONSULTING" TargetMode="External"/><Relationship Id="rId11" Type="http://schemas.openxmlformats.org/officeDocument/2006/relationships/image" Target="../media/image9.wmf"/><Relationship Id="rId5" Type="http://schemas.openxmlformats.org/officeDocument/2006/relationships/image" Target="../media/image5.png"/><Relationship Id="rId10" Type="http://schemas.openxmlformats.org/officeDocument/2006/relationships/hyperlink" Target="http://www.opitz-consulting.com/" TargetMode="External"/><Relationship Id="rId4" Type="http://schemas.openxmlformats.org/officeDocument/2006/relationships/hyperlink" Target="https://twitter.com/OC_WIRE" TargetMode="External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611" y="-11460"/>
            <a:ext cx="9501219" cy="2402958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36514" y="2391498"/>
            <a:ext cx="9180514" cy="252051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-2534656" y="-13166"/>
            <a:ext cx="7451948" cy="4932550"/>
            <a:chOff x="-2519908" y="-20540"/>
            <a:chExt cx="7451948" cy="4932550"/>
          </a:xfrm>
        </p:grpSpPr>
        <p:sp>
          <p:nvSpPr>
            <p:cNvPr id="6" name="Gleichschenkliges Dreieck 5"/>
            <p:cNvSpPr/>
            <p:nvPr userDrawn="1"/>
          </p:nvSpPr>
          <p:spPr>
            <a:xfrm rot="5400000">
              <a:off x="-775717" y="754669"/>
              <a:ext cx="3100836" cy="1550418"/>
            </a:xfrm>
            <a:prstGeom prst="triangle">
              <a:avLst/>
            </a:prstGeom>
            <a:solidFill>
              <a:srgbClr val="F0F0F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Gleichschenkliges Dreieck 4"/>
            <p:cNvSpPr/>
            <p:nvPr userDrawn="1"/>
          </p:nvSpPr>
          <p:spPr>
            <a:xfrm>
              <a:off x="-2519908" y="1185622"/>
              <a:ext cx="7451948" cy="372638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0" y="3471850"/>
            <a:ext cx="4356100" cy="612068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(Untertitel, durch Klicken bearbeiten bearbeiten)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4572000" y="4101946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98285"/>
            <a:ext cx="4356100" cy="569709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(Referent, durch Klicken bearbeiten)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0" y="195486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" y="300474"/>
            <a:ext cx="928418" cy="3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71750"/>
            <a:ext cx="4356100" cy="864096"/>
          </a:xfrm>
        </p:spPr>
        <p:txBody>
          <a:bodyPr anchor="t" anchorCtr="0"/>
          <a:lstStyle>
            <a:lvl1pPr algn="l">
              <a:defRPr sz="2800"/>
            </a:lvl1pPr>
          </a:lstStyle>
          <a:p>
            <a:r>
              <a:rPr lang="de-DE" dirty="0"/>
              <a:t>(Haupttitel, durch Klicken bearbeiten)</a:t>
            </a:r>
            <a:endParaRPr lang="en-US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6173692" y="483518"/>
            <a:ext cx="2754408" cy="20289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de-DE" sz="106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600" b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 2" panose="05020102010507070707" pitchFamily="18" charset="2"/>
              </a:rPr>
              <a:t> </a:t>
            </a:r>
            <a:r>
              <a:rPr lang="de-DE" sz="8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Überraschend mehr Möglichkeiten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Titelfolie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den Titel einer Präsentation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Haupttitel, Untertitel, Referent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26" name="Textfeld 25"/>
          <p:cNvSpPr txBox="1"/>
          <p:nvPr userDrawn="1"/>
        </p:nvSpPr>
        <p:spPr>
          <a:xfrm>
            <a:off x="-2736036" y="4914000"/>
            <a:ext cx="17637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Hinweis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MKTG:</a:t>
            </a:r>
            <a:b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 Jahreszahl muss hier und auf der </a:t>
            </a:r>
            <a:r>
              <a:rPr lang="de-DE" sz="1050" baseline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Toplevel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Masterfolie ggf. pro Jahr angepasst werden!</a:t>
            </a: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hteck 27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  <p:cxnSp>
        <p:nvCxnSpPr>
          <p:cNvPr id="27" name="Gerade Verbindung mit Pfeil 26"/>
          <p:cNvCxnSpPr/>
          <p:nvPr userDrawn="1"/>
        </p:nvCxnSpPr>
        <p:spPr>
          <a:xfrm>
            <a:off x="-912012" y="5031000"/>
            <a:ext cx="85172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 userDrawn="1"/>
        </p:nvSpPr>
        <p:spPr>
          <a:xfrm>
            <a:off x="1" y="4914000"/>
            <a:ext cx="6654800" cy="286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  <p:sp>
        <p:nvSpPr>
          <p:cNvPr id="25" name="Textfeld 24"/>
          <p:cNvSpPr txBox="1"/>
          <p:nvPr userDrawn="1"/>
        </p:nvSpPr>
        <p:spPr>
          <a:xfrm>
            <a:off x="215900" y="4914000"/>
            <a:ext cx="1512000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 lvl="0" algn="l"/>
            <a:r>
              <a:rPr lang="en-US" sz="800" dirty="0">
                <a:latin typeface="+mj-lt"/>
              </a:rPr>
              <a:t>© OPITZ CONSULTING 2017</a:t>
            </a:r>
          </a:p>
        </p:txBody>
      </p:sp>
    </p:spTree>
    <p:extLst>
      <p:ext uri="{BB962C8B-B14F-4D97-AF65-F5344CB8AC3E}">
        <p14:creationId xmlns:p14="http://schemas.microsoft.com/office/powerpoint/2010/main" val="15956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13 0.22407 L -4.44444E-6 1.35802E-6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-1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Inh. (Hauptinhalt 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568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6120000" y="1080000"/>
            <a:ext cx="280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2 Inh. (Hauptinhalt links)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2 variable Inhalte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möglich,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Hauptinh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 l. + Sekundärinhalt r.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36402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3742">
          <p15:clr>
            <a:srgbClr val="FBAE40"/>
          </p15:clr>
        </p15:guide>
        <p15:guide id="6" pos="38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Inh. (Hauptinhalt 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280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Aufzählungstext,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3240088" y="1080000"/>
            <a:ext cx="5687912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Aufzählungstext,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2 Inh. (Hauptinhalt rechts)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2 variable Inhalte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möglich,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Hauptinh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 r. + Sekundärinhalt l.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14840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1905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Untertitel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Folientitel"/>
          <p:cNvSpPr>
            <a:spLocks noGrp="1"/>
          </p:cNvSpPr>
          <p:nvPr>
            <p:ph type="title" hasCustomPrompt="1"/>
          </p:nvPr>
        </p:nvSpPr>
        <p:spPr>
          <a:xfrm>
            <a:off x="215900" y="159482"/>
            <a:ext cx="8712200" cy="375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endParaRPr lang="en-US" dirty="0"/>
          </a:p>
        </p:txBody>
      </p:sp>
      <p:sp>
        <p:nvSpPr>
          <p:cNvPr id="3" name="Folieninhalt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87122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6000"/>
            <a:ext cx="8712200" cy="375570"/>
          </a:xfrm>
        </p:spPr>
        <p:txBody>
          <a:bodyPr/>
          <a:lstStyle>
            <a:lvl1pPr marL="0" indent="0">
              <a:buNone/>
              <a:tabLst>
                <a:tab pos="8702675" algn="r"/>
              </a:tabLst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(Untertitel, durch Klicken bearbeiten)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Untertitel &amp; Inhalt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Untertitel,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div. Inhaltstypen sind möglich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4" name="Rechteck 1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11912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Untertitel &amp;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Folientitel"/>
          <p:cNvSpPr>
            <a:spLocks noGrp="1"/>
          </p:cNvSpPr>
          <p:nvPr>
            <p:ph type="title" hasCustomPrompt="1"/>
          </p:nvPr>
        </p:nvSpPr>
        <p:spPr>
          <a:xfrm>
            <a:off x="215900" y="159482"/>
            <a:ext cx="8712200" cy="375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endParaRPr lang="en-US" dirty="0"/>
          </a:p>
        </p:txBody>
      </p:sp>
      <p:sp>
        <p:nvSpPr>
          <p:cNvPr id="3" name="Folieninhalt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424815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6000"/>
            <a:ext cx="4248150" cy="375570"/>
          </a:xfrm>
        </p:spPr>
        <p:txBody>
          <a:bodyPr/>
          <a:lstStyle>
            <a:lvl1pPr marL="0" indent="0">
              <a:buNone/>
              <a:tabLst>
                <a:tab pos="4213225" algn="r"/>
              </a:tabLst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(Untertitel 1 durch Klicken bearb.)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576000"/>
            <a:ext cx="4248150" cy="375570"/>
          </a:xfrm>
        </p:spPr>
        <p:txBody>
          <a:bodyPr/>
          <a:lstStyle>
            <a:lvl1pPr marL="0" indent="0">
              <a:buNone/>
              <a:tabLst>
                <a:tab pos="4213225" algn="r"/>
              </a:tabLst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(Untertitel 2 durch Klicken bearb.)</a:t>
            </a:r>
          </a:p>
        </p:txBody>
      </p:sp>
      <p:sp>
        <p:nvSpPr>
          <p:cNvPr id="10" name="Folieninhalt"/>
          <p:cNvSpPr>
            <a:spLocks noGrp="1"/>
          </p:cNvSpPr>
          <p:nvPr>
            <p:ph sz="quarter" idx="16" hasCustomPrompt="1"/>
          </p:nvPr>
        </p:nvSpPr>
        <p:spPr>
          <a:xfrm>
            <a:off x="4679950" y="1080000"/>
            <a:ext cx="424815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139506" y="95040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 userDrawn="1"/>
        </p:nvCxnSpPr>
        <p:spPr>
          <a:xfrm>
            <a:off x="3705225" y="950400"/>
            <a:ext cx="97434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2 Untertitel &amp; 2 Inhalte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2 Untertitel, 2 Inhalte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div. Inhaltstypen sind möglich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24" name="Rechteck 2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36956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4" pos="2812">
          <p15:clr>
            <a:srgbClr val="FBAE40"/>
          </p15:clr>
        </p15:guide>
        <p15:guide id="5" pos="29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Sourcecode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6120000" y="1080000"/>
            <a:ext cx="280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15900" y="1080000"/>
            <a:ext cx="5688013" cy="3708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000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/>
            </a:lvl2pPr>
            <a:lvl3pPr marL="432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792000" indent="0">
              <a:buFontTx/>
              <a:buNone/>
              <a:defRPr/>
            </a:lvl5pPr>
          </a:lstStyle>
          <a:p>
            <a:pPr lvl="0"/>
            <a:r>
              <a:rPr lang="de-DE" dirty="0"/>
              <a:t>(Textbereich für </a:t>
            </a:r>
            <a:r>
              <a:rPr lang="de-DE" dirty="0" err="1"/>
              <a:t>Sourcecode</a:t>
            </a:r>
            <a:r>
              <a:rPr lang="de-DE" dirty="0"/>
              <a:t>, durch Klicken bearbeiten)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de-DE" sz="110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1 Inhalt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Speziell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für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, 1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Links ist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in der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gew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 Schrift 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(Consolas) darstellbar, rechts 1 Inhalt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261055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3719">
          <p15:clr>
            <a:srgbClr val="FBAE40"/>
          </p15:clr>
        </p15:guide>
        <p15:guide id="6" pos="38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ein Titel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215999"/>
            <a:ext cx="8712200" cy="4572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Kein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1 Inhalt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1 variabler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nicht den weißen Rand um den Inhalt 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missachten!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8" name="Rechteck 7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4242441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46">
          <p15:clr>
            <a:srgbClr val="FBAE40"/>
          </p15:clr>
        </p15:guide>
        <p15:guide id="3" orient="horz" pos="50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ein Titel &amp; Vollflächen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Kein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Vollflächengrafik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1 Bild auf ges. Seite.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Bilder stehen bspw.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hier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 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Bitte nur passendes Bildmaterial, ggf. 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Rücksprache mit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Mktg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 Ggf. Quellenangaben!!!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914000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</a:lstStyle>
          <a:p>
            <a:r>
              <a:rPr lang="de-DE" dirty="0"/>
              <a:t>Grafik, vollflächig; Durch Klicken Bearbeiten;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Bitte ggf. einen Titel frei positionieren, Open Sans </a:t>
            </a:r>
            <a:r>
              <a:rPr lang="de-DE" dirty="0" err="1"/>
              <a:t>Semibold</a:t>
            </a:r>
            <a:r>
              <a:rPr lang="de-DE" dirty="0"/>
              <a:t>, &gt;=26 </a:t>
            </a:r>
            <a:r>
              <a:rPr lang="de-DE" dirty="0" err="1"/>
              <a:t>pt</a:t>
            </a:r>
            <a:r>
              <a:rPr lang="de-DE" dirty="0"/>
              <a:t>. Blau oder Weiß je nach Bildmaterial; innerhalb der Hilfslinien, d.h. min 6 mm Abstand zum Folienrand/Fußbereich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Bitte ggf. eine Quellen o. Lizenzangabe einbauen, je nach Lizenz ist hier bspw. die Nennung des Fotografen, ggf. eine URL o. sonstige Quellangabe zu tätigen.</a:t>
            </a:r>
          </a:p>
          <a:p>
            <a:br>
              <a:rPr lang="de-DE" dirty="0"/>
            </a:b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79936" y="4681538"/>
            <a:ext cx="4248000" cy="180000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r">
              <a:buFontTx/>
              <a:buNone/>
              <a:defRPr lang="de-DE" sz="1000" baseline="0" smtClean="0">
                <a:solidFill>
                  <a:schemeClr val="accent6"/>
                </a:solidFill>
                <a:latin typeface="+mn-lt"/>
              </a:defRPr>
            </a:lvl1pPr>
            <a:lvl2pPr marL="126900" indent="0">
              <a:buFontTx/>
              <a:buNone/>
              <a:defRPr lang="de-DE" sz="1350" smtClean="0"/>
            </a:lvl2pPr>
            <a:lvl3pPr marL="505800" indent="0">
              <a:buFontTx/>
              <a:buNone/>
              <a:defRPr lang="de-DE" sz="1350" smtClean="0"/>
            </a:lvl3pPr>
            <a:lvl4pPr marL="848700" indent="0">
              <a:buFontTx/>
              <a:buNone/>
              <a:defRPr lang="de-DE" sz="1350" smtClean="0"/>
            </a:lvl4pPr>
            <a:lvl5pPr marL="1191600" indent="0">
              <a:buFontTx/>
              <a:buNone/>
              <a:defRPr lang="de-DE" sz="1350"/>
            </a:lvl5pPr>
          </a:lstStyle>
          <a:p>
            <a:pPr marL="0" lvl="0" algn="r"/>
            <a:r>
              <a:rPr lang="de-DE" dirty="0"/>
              <a:t>Hier Bitte eine korrekte Quellen u./o. Lizenzangabe!</a:t>
            </a:r>
          </a:p>
        </p:txBody>
      </p:sp>
    </p:spTree>
    <p:extLst>
      <p:ext uri="{BB962C8B-B14F-4D97-AF65-F5344CB8AC3E}">
        <p14:creationId xmlns:p14="http://schemas.microsoft.com/office/powerpoint/2010/main" val="32836002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orient="horz" pos="29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, 1 Inhalt &amp; Vollflächen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OC17 Titel, 1 Inhalt &amp; Vollflächengrafik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1 Bild auf ges. Seite.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Bilder stehen bspw.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hier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 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Bitte nur passendes Bildmaterial, ggf. 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Rücksprache mit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Mktg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679998" y="0"/>
            <a:ext cx="4464001" cy="4914000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</a:lstStyle>
          <a:p>
            <a:r>
              <a:rPr lang="de-DE" dirty="0"/>
              <a:t>Grafik, vollflächig; Durch Klicken Bearbeiten;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Bitte ggf. einen Titel frei positionieren, Open Sans </a:t>
            </a:r>
            <a:r>
              <a:rPr lang="de-DE" dirty="0" err="1"/>
              <a:t>Semibold</a:t>
            </a:r>
            <a:r>
              <a:rPr lang="de-DE" dirty="0"/>
              <a:t>, &gt;=26 </a:t>
            </a:r>
            <a:r>
              <a:rPr lang="de-DE" dirty="0" err="1"/>
              <a:t>pt</a:t>
            </a:r>
            <a:r>
              <a:rPr lang="de-DE" dirty="0"/>
              <a:t>. Blau oder Weiß je nach Bildmaterial; innerhalb der Hilfslinien, d.h. min 6 mm Abstand zum Folienrand/Fußbereich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Bitte ggf. eine Quellen o. Lizenzangabe einbauen, je nach Lizenz ist hier bspw. die Nennung des Fotografen, ggf. eine URL o. sonstige Quellangabe zu tätigen.</a:t>
            </a:r>
          </a:p>
          <a:p>
            <a:endParaRPr lang="de-DE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424815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</a:t>
            </a:r>
            <a:r>
              <a:rPr lang="de-DE" dirty="0" err="1"/>
              <a:t>Klic</a:t>
            </a:r>
            <a:r>
              <a:rPr lang="de-DE" dirty="0"/>
              <a:t>. </a:t>
            </a:r>
            <a:r>
              <a:rPr lang="de-DE" dirty="0" err="1"/>
              <a:t>Be-arb</a:t>
            </a:r>
            <a:r>
              <a:rPr lang="de-DE" dirty="0"/>
              <a:t>., nur in </a:t>
            </a:r>
            <a:r>
              <a:rPr lang="de-DE" dirty="0" err="1"/>
              <a:t>Ausn</a:t>
            </a:r>
            <a:r>
              <a:rPr lang="de-DE" dirty="0"/>
              <a:t>. 2zeilig!)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4248088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79936" y="4681538"/>
            <a:ext cx="4248000" cy="180000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r">
              <a:buFontTx/>
              <a:buNone/>
              <a:defRPr lang="de-DE" sz="1000" baseline="0" smtClean="0">
                <a:solidFill>
                  <a:schemeClr val="accent6"/>
                </a:solidFill>
                <a:latin typeface="+mn-lt"/>
              </a:defRPr>
            </a:lvl1pPr>
            <a:lvl2pPr marL="126900" indent="0">
              <a:buFontTx/>
              <a:buNone/>
              <a:defRPr lang="de-DE" sz="1350" smtClean="0"/>
            </a:lvl2pPr>
            <a:lvl3pPr marL="505800" indent="0">
              <a:buFontTx/>
              <a:buNone/>
              <a:defRPr lang="de-DE" sz="1350" smtClean="0"/>
            </a:lvl3pPr>
            <a:lvl4pPr marL="848700" indent="0">
              <a:buFontTx/>
              <a:buNone/>
              <a:defRPr lang="de-DE" sz="1350" smtClean="0"/>
            </a:lvl4pPr>
            <a:lvl5pPr marL="1191600" indent="0">
              <a:buFontTx/>
              <a:buNone/>
              <a:defRPr lang="de-DE" sz="1350"/>
            </a:lvl5pPr>
          </a:lstStyle>
          <a:p>
            <a:pPr marL="0" lvl="0" algn="r"/>
            <a:r>
              <a:rPr lang="de-DE" dirty="0"/>
              <a:t>Hier Bitte eine korrekte Quellen u./o. Lizenzangabe!</a:t>
            </a:r>
          </a:p>
        </p:txBody>
      </p:sp>
    </p:spTree>
    <p:extLst>
      <p:ext uri="{BB962C8B-B14F-4D97-AF65-F5344CB8AC3E}">
        <p14:creationId xmlns:p14="http://schemas.microsoft.com/office/powerpoint/2010/main" val="370920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orient="horz" pos="2935">
          <p15:clr>
            <a:srgbClr val="FBAE40"/>
          </p15:clr>
        </p15:guide>
        <p15:guide id="3" pos="2948">
          <p15:clr>
            <a:srgbClr val="FBAE40"/>
          </p15:clr>
        </p15:guide>
        <p15:guide id="4" pos="28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SWOT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575514" y="1080000"/>
            <a:ext cx="3888536" cy="1764000"/>
          </a:xfrm>
          <a:ln>
            <a:solidFill>
              <a:schemeClr val="accent1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1 SWOT MATRIX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4 SWOT Matrixfelder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S W = interner Einfluss     S O = hilfreich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	O T = externer Einfluss     W T = schädlich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6" name="Rechteck 15"/>
          <p:cNvSpPr/>
          <p:nvPr userDrawn="1"/>
        </p:nvSpPr>
        <p:spPr>
          <a:xfrm rot="16200000">
            <a:off x="-486486" y="1782000"/>
            <a:ext cx="1764000" cy="36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j-lt"/>
              </a:rPr>
              <a:t>Strengths</a:t>
            </a:r>
            <a:endParaRPr lang="de-DE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5039999" y="1080000"/>
            <a:ext cx="3888536" cy="1764000"/>
          </a:xfrm>
          <a:ln>
            <a:solidFill>
              <a:schemeClr val="accent2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Rechteck 22"/>
          <p:cNvSpPr/>
          <p:nvPr userDrawn="1"/>
        </p:nvSpPr>
        <p:spPr>
          <a:xfrm rot="16200000">
            <a:off x="3977999" y="1782000"/>
            <a:ext cx="17640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j-lt"/>
              </a:rPr>
              <a:t>Weaknesses</a:t>
            </a:r>
            <a:endParaRPr lang="de-DE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575079" y="3021571"/>
            <a:ext cx="3888536" cy="1764000"/>
          </a:xfrm>
          <a:ln>
            <a:solidFill>
              <a:schemeClr val="accent3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7" name="Rechteck 26"/>
          <p:cNvSpPr/>
          <p:nvPr userDrawn="1"/>
        </p:nvSpPr>
        <p:spPr>
          <a:xfrm rot="16200000">
            <a:off x="-486921" y="3723571"/>
            <a:ext cx="1764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j-lt"/>
              </a:rPr>
              <a:t>Opportunities</a:t>
            </a:r>
            <a:endParaRPr lang="de-DE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039564" y="3021571"/>
            <a:ext cx="3888536" cy="1764000"/>
          </a:xfrm>
          <a:ln>
            <a:solidFill>
              <a:schemeClr val="accent4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Rechteck 28"/>
          <p:cNvSpPr/>
          <p:nvPr userDrawn="1"/>
        </p:nvSpPr>
        <p:spPr>
          <a:xfrm rot="16200000">
            <a:off x="3977564" y="3723571"/>
            <a:ext cx="1764000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j-lt"/>
              </a:rPr>
              <a:t>Threats</a:t>
            </a:r>
            <a:endParaRPr lang="de-DE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hteck 18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312120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3" pos="2812">
          <p15:clr>
            <a:srgbClr val="FBAE40"/>
          </p15:clr>
        </p15:guide>
        <p15:guide id="4" pos="29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0"/>
          <a:stretch/>
        </p:blipFill>
        <p:spPr>
          <a:xfrm>
            <a:off x="6119813" y="-61415"/>
            <a:ext cx="3530721" cy="4975059"/>
          </a:xfrm>
          <a:prstGeom prst="rect">
            <a:avLst/>
          </a:prstGeom>
        </p:spPr>
      </p:pic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899" y="87474"/>
            <a:ext cx="5688014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(Inhalt – durch Klicken bearbeiten)</a:t>
            </a:r>
            <a:endParaRPr lang="en-US" dirty="0"/>
          </a:p>
        </p:txBody>
      </p: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215900" y="1203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5" name="Textplatzhalt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215516" y="1887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215516" y="2571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9" name="Textplatzhalt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215516" y="3255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0" name="Textplatzhalt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215516" y="3939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35037" y="1203075"/>
            <a:ext cx="4968884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935999" y="1887075"/>
            <a:ext cx="4967915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52977" y="2571075"/>
            <a:ext cx="4950810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35999" y="3255075"/>
            <a:ext cx="4967915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35999" y="3939075"/>
            <a:ext cx="4967914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 userDrawn="1"/>
        </p:nvSpPr>
        <p:spPr>
          <a:xfrm>
            <a:off x="0" y="-864001"/>
            <a:ext cx="4464000" cy="802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Agenda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 Inhaltsangaben bei weniger als 5 Teilen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 (bspw. Inhalt, Agenda, ...)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Alternatives Layout „Agenda &gt; 5 Teile“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überzählige blaue Zahlenboxen löschen!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27" name="Rechteck 26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0" y="4914000"/>
            <a:ext cx="9143999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2718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2" pos="476">
          <p15:clr>
            <a:srgbClr val="FBAE40"/>
          </p15:clr>
        </p15:guide>
        <p15:guide id="4" pos="589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orient="horz" pos="1098">
          <p15:clr>
            <a:srgbClr val="FBAE40"/>
          </p15:clr>
        </p15:guide>
        <p15:guide id="8" orient="horz" pos="1529">
          <p15:clr>
            <a:srgbClr val="FBAE40"/>
          </p15:clr>
        </p15:guide>
        <p15:guide id="9" orient="horz" pos="1960">
          <p15:clr>
            <a:srgbClr val="FBAE40"/>
          </p15:clr>
        </p15:guide>
        <p15:guide id="10" orient="horz" pos="2391">
          <p15:clr>
            <a:srgbClr val="FBAE40"/>
          </p15:clr>
        </p15:guide>
        <p15:guide id="11" pos="3855">
          <p15:clr>
            <a:srgbClr val="FBAE40"/>
          </p15:clr>
        </p15:guide>
        <p15:guide id="12" pos="3719">
          <p15:clr>
            <a:srgbClr val="FBAE40"/>
          </p15:clr>
        </p15:guide>
        <p15:guide id="13" orient="horz" pos="282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gt; 5 Te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0"/>
          <a:stretch/>
        </p:blipFill>
        <p:spPr>
          <a:xfrm>
            <a:off x="6119813" y="-61415"/>
            <a:ext cx="3530721" cy="4975059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5219950" y="1058863"/>
            <a:ext cx="3708534" cy="35915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>
          <a:xfrm>
            <a:off x="5363605" y="7810409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899" y="87474"/>
            <a:ext cx="5688014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(Inhalt – durch Klicken bearbeiten)</a:t>
            </a:r>
            <a:endParaRPr lang="en-US" dirty="0"/>
          </a:p>
        </p:txBody>
      </p:sp>
      <p:cxnSp>
        <p:nvCxnSpPr>
          <p:cNvPr id="28" name="Gerader Verbinder 27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215900" y="1203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5" name="Textplatzhalt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215516" y="1887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215516" y="2571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9" name="Textplatzhalt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215516" y="3255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0" name="Textplatzhalt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215516" y="3939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35037" y="1203075"/>
            <a:ext cx="352901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935999" y="1887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52977" y="2571075"/>
            <a:ext cx="351107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35999" y="3255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35999" y="3939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9" name="Textplatzhalter 36"/>
          <p:cNvSpPr>
            <a:spLocks noGrp="1"/>
          </p:cNvSpPr>
          <p:nvPr>
            <p:ph type="body" sz="quarter" idx="26" hasCustomPrompt="1"/>
          </p:nvPr>
        </p:nvSpPr>
        <p:spPr>
          <a:xfrm>
            <a:off x="4680334" y="1203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1" name="Textplatzhalt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4679950" y="1887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2" name="Textplatzhalter 36"/>
          <p:cNvSpPr>
            <a:spLocks noGrp="1"/>
          </p:cNvSpPr>
          <p:nvPr>
            <p:ph type="body" sz="quarter" idx="28" hasCustomPrompt="1"/>
          </p:nvPr>
        </p:nvSpPr>
        <p:spPr>
          <a:xfrm>
            <a:off x="4679950" y="2571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3" name="Textplatzhalter 36"/>
          <p:cNvSpPr>
            <a:spLocks noGrp="1"/>
          </p:cNvSpPr>
          <p:nvPr>
            <p:ph type="body" sz="quarter" idx="29" hasCustomPrompt="1"/>
          </p:nvPr>
        </p:nvSpPr>
        <p:spPr>
          <a:xfrm>
            <a:off x="4679950" y="3255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4" name="Textplatzhalter 36"/>
          <p:cNvSpPr>
            <a:spLocks noGrp="1"/>
          </p:cNvSpPr>
          <p:nvPr>
            <p:ph type="body" sz="quarter" idx="30" hasCustomPrompt="1"/>
          </p:nvPr>
        </p:nvSpPr>
        <p:spPr>
          <a:xfrm>
            <a:off x="4679950" y="3939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399471" y="1203075"/>
            <a:ext cx="352901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400433" y="1887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5417411" y="2571075"/>
            <a:ext cx="351107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400433" y="3255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5400433" y="3939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cxnSp>
        <p:nvCxnSpPr>
          <p:cNvPr id="47" name="Gerader Verbinder 46"/>
          <p:cNvCxnSpPr/>
          <p:nvPr userDrawn="1"/>
        </p:nvCxnSpPr>
        <p:spPr>
          <a:xfrm>
            <a:off x="-324928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 userDrawn="1"/>
        </p:nvCxnSpPr>
        <p:spPr>
          <a:xfrm>
            <a:off x="-868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 userDrawn="1"/>
        </p:nvSpPr>
        <p:spPr>
          <a:xfrm>
            <a:off x="0" y="-864000"/>
            <a:ext cx="4464000" cy="790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Agenda &gt; 5 Teile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 Inhaltsangaben bei mehr als 5 Teilen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 (bspw. Inhalt, Agenda, ...)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Alternatives Layout „Agenda“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überzählige blaue Zahlenboxen löschen!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41" name="Rechteck 40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42" name="Rechteck 41"/>
          <p:cNvSpPr/>
          <p:nvPr userDrawn="1"/>
        </p:nvSpPr>
        <p:spPr>
          <a:xfrm>
            <a:off x="0" y="4914000"/>
            <a:ext cx="9143999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24228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2" pos="476">
          <p15:clr>
            <a:srgbClr val="FBAE40"/>
          </p15:clr>
        </p15:guide>
        <p15:guide id="4" pos="589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orient="horz" pos="1098">
          <p15:clr>
            <a:srgbClr val="FBAE40"/>
          </p15:clr>
        </p15:guide>
        <p15:guide id="8" orient="horz" pos="2822" userDrawn="1">
          <p15:clr>
            <a:srgbClr val="FBAE40"/>
          </p15:clr>
        </p15:guide>
        <p15:guide id="9" orient="horz" pos="1960">
          <p15:clr>
            <a:srgbClr val="FBAE40"/>
          </p15:clr>
        </p15:guide>
        <p15:guide id="10" orient="horz" pos="2391">
          <p15:clr>
            <a:srgbClr val="FBAE40"/>
          </p15:clr>
        </p15:guide>
        <p15:guide id="11" pos="2948" userDrawn="1">
          <p15:clr>
            <a:srgbClr val="FBAE40"/>
          </p15:clr>
        </p15:guide>
        <p15:guide id="12" pos="2812" userDrawn="1">
          <p15:clr>
            <a:srgbClr val="FBAE40"/>
          </p15:clr>
        </p15:guide>
        <p15:guide id="13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eiltre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0"/>
          <a:stretch/>
        </p:blipFill>
        <p:spPr>
          <a:xfrm>
            <a:off x="6119813" y="-61415"/>
            <a:ext cx="3530721" cy="4975059"/>
          </a:xfrm>
          <a:prstGeom prst="rect">
            <a:avLst/>
          </a:prstGeom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>
          <a:xfrm>
            <a:off x="5363605" y="7810409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6" name="Rechteck 15"/>
          <p:cNvSpPr/>
          <p:nvPr userDrawn="1"/>
        </p:nvSpPr>
        <p:spPr>
          <a:xfrm>
            <a:off x="0" y="4914000"/>
            <a:ext cx="9143999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568851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(Kapiteltitel – bitte 1zeilig)</a:t>
            </a:r>
            <a:endParaRPr lang="en-US" dirty="0"/>
          </a:p>
        </p:txBody>
      </p: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215515" y="1080000"/>
            <a:ext cx="5688895" cy="3723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Ggf. Inhaltsangaben zur diesem Teil wenn nötig!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848100" y="231775"/>
            <a:ext cx="1080000" cy="108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cxnSp>
        <p:nvCxnSpPr>
          <p:cNvPr id="20" name="Gerader Verbinder 1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Teiltrenner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 die Abtrennung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von Kapiteln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 des Teils/Kapitels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Optional sind hier Detail-Inhaltsangaben mögl.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</p:spTree>
    <p:extLst>
      <p:ext uri="{BB962C8B-B14F-4D97-AF65-F5344CB8AC3E}">
        <p14:creationId xmlns:p14="http://schemas.microsoft.com/office/powerpoint/2010/main" val="344253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55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pos="3719">
          <p15:clr>
            <a:srgbClr val="FBAE40"/>
          </p15:clr>
        </p15:guide>
        <p15:guide id="8" pos="4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Q&amp;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 userDrawn="1"/>
        </p:nvSpPr>
        <p:spPr>
          <a:xfrm>
            <a:off x="2822576" y="-107671"/>
            <a:ext cx="6321424" cy="501968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cxnSp>
        <p:nvCxnSpPr>
          <p:cNvPr id="20" name="Gerader Verbinder 19"/>
          <p:cNvCxnSpPr/>
          <p:nvPr userDrawn="1"/>
        </p:nvCxnSpPr>
        <p:spPr>
          <a:xfrm>
            <a:off x="2694881" y="97062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 userDrawn="1"/>
        </p:nvCxnSpPr>
        <p:spPr>
          <a:xfrm>
            <a:off x="2774731" y="970620"/>
            <a:ext cx="46021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>
          <a:xfrm>
            <a:off x="5363605" y="7810409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39590" y="87474"/>
            <a:ext cx="568851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(Fragen &amp; Antworten, bitte betiteln)</a:t>
            </a:r>
            <a:endParaRPr lang="en-US" dirty="0"/>
          </a:p>
        </p:txBody>
      </p: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 dirty="0"/>
          </a:p>
        </p:txBody>
      </p:sp>
      <p:sp>
        <p:nvSpPr>
          <p:cNvPr id="22" name="Textfeld 21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Q&amp;A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 eine Fragen &amp;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Antworten Seite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Eigentlich kein echter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205" y="1080000"/>
            <a:ext cx="5688895" cy="3723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Ggf. Motivationsangaben zur Fragen, wenn nötig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9"/>
          <a:stretch/>
        </p:blipFill>
        <p:spPr>
          <a:xfrm>
            <a:off x="-147259" y="-61415"/>
            <a:ext cx="3530721" cy="4974609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275912" y="493751"/>
            <a:ext cx="19641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0" dirty="0">
                <a:solidFill>
                  <a:schemeClr val="bg1">
                    <a:alpha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?</a:t>
            </a:r>
          </a:p>
        </p:txBody>
      </p:sp>
      <p:sp>
        <p:nvSpPr>
          <p:cNvPr id="17" name="Rechteck 16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73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-2.46914E-7 L 0.05902 -2.46914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 mod="1">
    <p:ext uri="{DCECCB84-F9BA-43D5-87BE-67443E8EF086}">
      <p15:sldGuideLst xmlns:p15="http://schemas.microsoft.com/office/powerpoint/2012/main">
        <p15:guide id="1" pos="2041">
          <p15:clr>
            <a:srgbClr val="FBAE40"/>
          </p15:clr>
        </p15:guide>
        <p15:guide id="4" pos="635">
          <p15:clr>
            <a:srgbClr val="FBAE40"/>
          </p15:clr>
        </p15:guide>
        <p15:guide id="5" orient="horz" pos="962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pos="190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ontakt 1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611" y="-11460"/>
            <a:ext cx="9501219" cy="2402958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36514" y="2391498"/>
            <a:ext cx="9180514" cy="252051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8" name="Rechteck 17"/>
          <p:cNvSpPr/>
          <p:nvPr userDrawn="1"/>
        </p:nvSpPr>
        <p:spPr>
          <a:xfrm>
            <a:off x="0" y="195486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" y="300474"/>
            <a:ext cx="928418" cy="360000"/>
          </a:xfrm>
          <a:prstGeom prst="rect">
            <a:avLst/>
          </a:prstGeom>
        </p:spPr>
      </p:pic>
      <p:sp>
        <p:nvSpPr>
          <p:cNvPr id="20" name="Textfeld 19"/>
          <p:cNvSpPr txBox="1"/>
          <p:nvPr userDrawn="1"/>
        </p:nvSpPr>
        <p:spPr>
          <a:xfrm>
            <a:off x="6173692" y="483518"/>
            <a:ext cx="2754408" cy="20289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de-DE" sz="106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600" b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 2" panose="05020102010507070707" pitchFamily="18" charset="2"/>
              </a:rPr>
              <a:t> </a:t>
            </a:r>
            <a:r>
              <a:rPr lang="de-DE" sz="8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Überraschend mehr Möglichkeiten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Kontakt 1fach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Abspann mit Statement, Foto, Kontaktinfos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Logo, Claim, Kontaktinfos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27884" y="1058863"/>
            <a:ext cx="5676029" cy="35915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467999" y="1293132"/>
            <a:ext cx="5182173" cy="987289"/>
          </a:xfrm>
        </p:spPr>
        <p:txBody>
          <a:bodyPr anchor="t" anchorCtr="0"/>
          <a:lstStyle>
            <a:lvl1pPr algn="l">
              <a:defRPr sz="1800" baseline="0"/>
            </a:lvl1pPr>
          </a:lstStyle>
          <a:p>
            <a:r>
              <a:rPr lang="de-DE" dirty="0"/>
              <a:t>(Statement, durch Klicken bearbeiten)</a:t>
            </a:r>
            <a:endParaRPr lang="en-US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 hasCustomPrompt="1"/>
          </p:nvPr>
        </p:nvSpPr>
        <p:spPr>
          <a:xfrm>
            <a:off x="468313" y="2643188"/>
            <a:ext cx="1152000" cy="1152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de-DE" dirty="0"/>
              <a:t>Referentenfoto </a:t>
            </a:r>
            <a:r>
              <a:rPr lang="de-DE" dirty="0" err="1"/>
              <a:t>hierrein</a:t>
            </a:r>
            <a:r>
              <a:rPr lang="de-DE" dirty="0"/>
              <a:t>!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836738" y="2643189"/>
            <a:ext cx="3813434" cy="2885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de-DE" dirty="0"/>
              <a:t>(Name des Referenten)</a:t>
            </a:r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1840876" y="3013712"/>
            <a:ext cx="3809295" cy="143003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(ggf. Titel)</a:t>
            </a:r>
            <a:br>
              <a:rPr lang="de-DE" dirty="0"/>
            </a:br>
            <a:r>
              <a:rPr lang="de-DE" dirty="0"/>
              <a:t>(ggf. Position)</a:t>
            </a:r>
            <a:br>
              <a:rPr lang="de-DE" dirty="0"/>
            </a:br>
            <a:r>
              <a:rPr lang="de-DE" dirty="0"/>
              <a:t>(ggf. Adresse)</a:t>
            </a:r>
            <a:br>
              <a:rPr lang="de-DE" dirty="0"/>
            </a:br>
            <a:r>
              <a:rPr lang="de-DE" dirty="0"/>
              <a:t>(ggf. Telefonnummer(n))</a:t>
            </a:r>
            <a:br>
              <a:rPr lang="de-DE" dirty="0"/>
            </a:br>
            <a:r>
              <a:rPr lang="de-DE" dirty="0"/>
              <a:t>(ggf. </a:t>
            </a:r>
            <a:r>
              <a:rPr lang="de-DE" dirty="0" err="1"/>
              <a:t>eMail</a:t>
            </a:r>
            <a:r>
              <a:rPr lang="de-DE" dirty="0"/>
              <a:t>-Adresse)</a:t>
            </a:r>
            <a:br>
              <a:rPr lang="de-DE" dirty="0"/>
            </a:br>
            <a:r>
              <a:rPr lang="de-DE" dirty="0"/>
              <a:t>(ggf. weitere Kontaktangaben, </a:t>
            </a:r>
            <a:r>
              <a:rPr lang="de-DE" dirty="0" err="1"/>
              <a:t>Social</a:t>
            </a:r>
            <a:r>
              <a:rPr lang="de-DE" dirty="0"/>
              <a:t> Media, Blogs, Websites)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6115050" y="3268921"/>
            <a:ext cx="2813050" cy="216000"/>
            <a:chOff x="6115050" y="3268853"/>
            <a:chExt cx="2813050" cy="216000"/>
          </a:xfrm>
        </p:grpSpPr>
        <p:sp>
          <p:nvSpPr>
            <p:cNvPr id="35" name="Textfeld 34"/>
            <p:cNvSpPr txBox="1"/>
            <p:nvPr userDrawn="1"/>
          </p:nvSpPr>
          <p:spPr>
            <a:xfrm>
              <a:off x="6447693" y="3268853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4"/>
                </a:rPr>
                <a:t>@OC_WIRE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3268853"/>
              <a:ext cx="216000" cy="216000"/>
            </a:xfrm>
            <a:prstGeom prst="rect">
              <a:avLst/>
            </a:prstGeom>
          </p:spPr>
        </p:pic>
      </p:grpSp>
      <p:grpSp>
        <p:nvGrpSpPr>
          <p:cNvPr id="28" name="Gruppieren 27"/>
          <p:cNvGrpSpPr/>
          <p:nvPr userDrawn="1"/>
        </p:nvGrpSpPr>
        <p:grpSpPr>
          <a:xfrm>
            <a:off x="6119366" y="3564798"/>
            <a:ext cx="2808734" cy="216000"/>
            <a:chOff x="6119366" y="3560356"/>
            <a:chExt cx="2808734" cy="216000"/>
          </a:xfrm>
        </p:grpSpPr>
        <p:sp>
          <p:nvSpPr>
            <p:cNvPr id="36" name="Textfeld 35"/>
            <p:cNvSpPr txBox="1"/>
            <p:nvPr userDrawn="1"/>
          </p:nvSpPr>
          <p:spPr>
            <a:xfrm>
              <a:off x="6447693" y="3560356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6"/>
                </a:rPr>
                <a:t>OPITZCONSULTING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366" y="3560356"/>
              <a:ext cx="216000" cy="216000"/>
            </a:xfrm>
            <a:prstGeom prst="rect">
              <a:avLst/>
            </a:prstGeom>
          </p:spPr>
        </p:pic>
      </p:grpSp>
      <p:grpSp>
        <p:nvGrpSpPr>
          <p:cNvPr id="29" name="Gruppieren 28"/>
          <p:cNvGrpSpPr/>
          <p:nvPr userDrawn="1"/>
        </p:nvGrpSpPr>
        <p:grpSpPr>
          <a:xfrm>
            <a:off x="6115050" y="3860675"/>
            <a:ext cx="2813050" cy="216000"/>
            <a:chOff x="6115050" y="3846863"/>
            <a:chExt cx="2813050" cy="216000"/>
          </a:xfrm>
        </p:grpSpPr>
        <p:sp>
          <p:nvSpPr>
            <p:cNvPr id="37" name="Textfeld 36"/>
            <p:cNvSpPr txBox="1"/>
            <p:nvPr userDrawn="1"/>
          </p:nvSpPr>
          <p:spPr>
            <a:xfrm>
              <a:off x="6447693" y="3846863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8"/>
                </a:rPr>
                <a:t>opitzconsulting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3846863"/>
              <a:ext cx="216000" cy="216000"/>
            </a:xfrm>
            <a:prstGeom prst="rect">
              <a:avLst/>
            </a:prstGeom>
          </p:spPr>
        </p:pic>
      </p:grpSp>
      <p:grpSp>
        <p:nvGrpSpPr>
          <p:cNvPr id="30" name="Gruppieren 29"/>
          <p:cNvGrpSpPr/>
          <p:nvPr userDrawn="1"/>
        </p:nvGrpSpPr>
        <p:grpSpPr>
          <a:xfrm>
            <a:off x="6115050" y="4152246"/>
            <a:ext cx="2813050" cy="216000"/>
            <a:chOff x="6115050" y="4136730"/>
            <a:chExt cx="2813050" cy="216000"/>
          </a:xfrm>
        </p:grpSpPr>
        <p:sp>
          <p:nvSpPr>
            <p:cNvPr id="38" name="Textfeld 37"/>
            <p:cNvSpPr txBox="1"/>
            <p:nvPr userDrawn="1"/>
          </p:nvSpPr>
          <p:spPr>
            <a:xfrm>
              <a:off x="6447693" y="4136730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10"/>
                </a:rPr>
                <a:t>opitz-consulting-bcb8-1009116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6" name="Grafik 5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4136730"/>
              <a:ext cx="216000" cy="216000"/>
            </a:xfrm>
            <a:prstGeom prst="rect">
              <a:avLst/>
            </a:prstGeom>
          </p:spPr>
        </p:pic>
      </p:grpSp>
      <p:grpSp>
        <p:nvGrpSpPr>
          <p:cNvPr id="21" name="Gruppieren 20"/>
          <p:cNvGrpSpPr/>
          <p:nvPr userDrawn="1"/>
        </p:nvGrpSpPr>
        <p:grpSpPr>
          <a:xfrm>
            <a:off x="6115050" y="2977350"/>
            <a:ext cx="2813050" cy="216000"/>
            <a:chOff x="6115050" y="2977350"/>
            <a:chExt cx="2813050" cy="216000"/>
          </a:xfrm>
        </p:grpSpPr>
        <p:sp>
          <p:nvSpPr>
            <p:cNvPr id="34" name="Textfeld 33"/>
            <p:cNvSpPr txBox="1"/>
            <p:nvPr userDrawn="1"/>
          </p:nvSpPr>
          <p:spPr>
            <a:xfrm>
              <a:off x="6447693" y="2977350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12"/>
                </a:rPr>
                <a:t>WWW.OPITZ-CONSULTING.COM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2977350"/>
              <a:ext cx="215894" cy="216000"/>
            </a:xfrm>
            <a:prstGeom prst="rect">
              <a:avLst/>
            </a:prstGeom>
          </p:spPr>
        </p:pic>
      </p:grpSp>
      <p:sp>
        <p:nvSpPr>
          <p:cNvPr id="32" name="Rechteck 31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</p:spTree>
    <p:extLst>
      <p:ext uri="{BB962C8B-B14F-4D97-AF65-F5344CB8AC3E}">
        <p14:creationId xmlns:p14="http://schemas.microsoft.com/office/powerpoint/2010/main" val="131281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71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ontakt 2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611" y="-11460"/>
            <a:ext cx="9501219" cy="2402958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36514" y="2391498"/>
            <a:ext cx="9180514" cy="252051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8" name="Rechteck 17"/>
          <p:cNvSpPr/>
          <p:nvPr userDrawn="1"/>
        </p:nvSpPr>
        <p:spPr>
          <a:xfrm>
            <a:off x="0" y="195486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" y="300474"/>
            <a:ext cx="928418" cy="360000"/>
          </a:xfrm>
          <a:prstGeom prst="rect">
            <a:avLst/>
          </a:prstGeom>
        </p:spPr>
      </p:pic>
      <p:sp>
        <p:nvSpPr>
          <p:cNvPr id="20" name="Textfeld 19"/>
          <p:cNvSpPr txBox="1"/>
          <p:nvPr userDrawn="1"/>
        </p:nvSpPr>
        <p:spPr>
          <a:xfrm>
            <a:off x="6173692" y="483518"/>
            <a:ext cx="2754408" cy="20289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de-DE" sz="106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600" b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 2" panose="05020102010507070707" pitchFamily="18" charset="2"/>
              </a:rPr>
              <a:t> </a:t>
            </a:r>
            <a:r>
              <a:rPr lang="de-DE" sz="8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Überraschend mehr Möglichkeiten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Kontakt 2fach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Abspann mit Statement, 2Fotos, 2xKontaktinfos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Logo, Claim, Kontaktinfos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27884" y="1058863"/>
            <a:ext cx="8700216" cy="3384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467999" y="1293132"/>
            <a:ext cx="3996051" cy="987289"/>
          </a:xfrm>
        </p:spPr>
        <p:txBody>
          <a:bodyPr anchor="t" anchorCtr="0"/>
          <a:lstStyle>
            <a:lvl1pPr algn="l">
              <a:defRPr sz="1800" baseline="0"/>
            </a:lvl1pPr>
          </a:lstStyle>
          <a:p>
            <a:r>
              <a:rPr lang="de-DE" dirty="0"/>
              <a:t>(Statement, durch Klicken bearbeiten)</a:t>
            </a:r>
            <a:endParaRPr lang="en-US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 hasCustomPrompt="1"/>
          </p:nvPr>
        </p:nvSpPr>
        <p:spPr>
          <a:xfrm>
            <a:off x="468313" y="2643188"/>
            <a:ext cx="936000" cy="936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de-DE" dirty="0"/>
              <a:t>Referenten-foto 1 </a:t>
            </a:r>
            <a:r>
              <a:rPr lang="de-DE" dirty="0" err="1"/>
              <a:t>hierrein</a:t>
            </a:r>
            <a:r>
              <a:rPr lang="de-DE" dirty="0"/>
              <a:t>!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546410" y="2643189"/>
            <a:ext cx="2917640" cy="2885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de-DE" dirty="0"/>
              <a:t>(Name des 1. Referenten)</a:t>
            </a:r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1550549" y="3013712"/>
            <a:ext cx="2913452" cy="125067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(ggf. Titel, Position, Adresse, Telefonnummer(n), ggf. </a:t>
            </a:r>
            <a:r>
              <a:rPr lang="de-DE" dirty="0" err="1"/>
              <a:t>eMail</a:t>
            </a:r>
            <a:r>
              <a:rPr lang="de-DE" dirty="0"/>
              <a:t>-Adresse, ggf. weitere Kontaktangaben, </a:t>
            </a:r>
            <a:r>
              <a:rPr lang="de-DE" dirty="0" err="1"/>
              <a:t>Social</a:t>
            </a:r>
            <a:r>
              <a:rPr lang="de-DE" dirty="0"/>
              <a:t> Media, Blogs, Websites)</a:t>
            </a:r>
          </a:p>
        </p:txBody>
      </p:sp>
      <p:sp>
        <p:nvSpPr>
          <p:cNvPr id="33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4680000" y="2643188"/>
            <a:ext cx="936000" cy="936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de-DE" dirty="0"/>
              <a:t>Referenten-foto 2 </a:t>
            </a:r>
            <a:r>
              <a:rPr lang="de-DE" dirty="0" err="1"/>
              <a:t>hierrein</a:t>
            </a:r>
            <a:r>
              <a:rPr lang="de-DE" dirty="0"/>
              <a:t>!</a:t>
            </a:r>
          </a:p>
        </p:txBody>
      </p:sp>
      <p:sp>
        <p:nvSpPr>
          <p:cNvPr id="46" name="Textplatzhalt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793229" y="2643188"/>
            <a:ext cx="2917640" cy="2885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de-DE" dirty="0"/>
              <a:t>(Name des 2. Referenten)</a:t>
            </a:r>
          </a:p>
        </p:txBody>
      </p:sp>
      <p:sp>
        <p:nvSpPr>
          <p:cNvPr id="49" name="Textplatzhalt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5797368" y="3013711"/>
            <a:ext cx="2913452" cy="125067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(ggf. Titel, Position, Adresse, Telefonnummer(n), ggf. </a:t>
            </a:r>
            <a:r>
              <a:rPr lang="de-DE" dirty="0" err="1"/>
              <a:t>eMail</a:t>
            </a:r>
            <a:r>
              <a:rPr lang="de-DE" dirty="0"/>
              <a:t>-Adresse, ggf. weitere Kontaktangaben, </a:t>
            </a:r>
            <a:r>
              <a:rPr lang="de-DE" dirty="0" err="1"/>
              <a:t>Social</a:t>
            </a:r>
            <a:r>
              <a:rPr lang="de-DE" dirty="0"/>
              <a:t> Media, Blogs, Websites)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1072303" y="4540554"/>
            <a:ext cx="8076747" cy="216000"/>
            <a:chOff x="1072303" y="4540554"/>
            <a:chExt cx="8076747" cy="216000"/>
          </a:xfrm>
        </p:grpSpPr>
        <p:sp>
          <p:nvSpPr>
            <p:cNvPr id="38" name="Textfeld 37"/>
            <p:cNvSpPr txBox="1"/>
            <p:nvPr userDrawn="1"/>
          </p:nvSpPr>
          <p:spPr>
            <a:xfrm>
              <a:off x="3843819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4"/>
                </a:rPr>
                <a:t>@OC_WIRE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39" name="Grafik 3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176" y="4540554"/>
              <a:ext cx="216000" cy="216000"/>
            </a:xfrm>
            <a:prstGeom prst="rect">
              <a:avLst/>
            </a:prstGeom>
          </p:spPr>
        </p:pic>
        <p:sp>
          <p:nvSpPr>
            <p:cNvPr id="45" name="Textfeld 44"/>
            <p:cNvSpPr txBox="1"/>
            <p:nvPr userDrawn="1"/>
          </p:nvSpPr>
          <p:spPr>
            <a:xfrm>
              <a:off x="5008277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6"/>
                </a:rPr>
                <a:t>OPITZCONSULTING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0" name="Grafik 49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950" y="4540554"/>
              <a:ext cx="216000" cy="216000"/>
            </a:xfrm>
            <a:prstGeom prst="rect">
              <a:avLst/>
            </a:prstGeom>
          </p:spPr>
        </p:pic>
        <p:sp>
          <p:nvSpPr>
            <p:cNvPr id="52" name="Textfeld 51"/>
            <p:cNvSpPr txBox="1"/>
            <p:nvPr userDrawn="1"/>
          </p:nvSpPr>
          <p:spPr>
            <a:xfrm>
              <a:off x="6668643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8"/>
                </a:rPr>
                <a:t>opitzconsulting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3" name="Grafik 52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000" y="4540554"/>
              <a:ext cx="216000" cy="216000"/>
            </a:xfrm>
            <a:prstGeom prst="rect">
              <a:avLst/>
            </a:prstGeom>
          </p:spPr>
        </p:pic>
        <p:sp>
          <p:nvSpPr>
            <p:cNvPr id="55" name="Textfeld 54"/>
            <p:cNvSpPr txBox="1"/>
            <p:nvPr userDrawn="1"/>
          </p:nvSpPr>
          <p:spPr>
            <a:xfrm>
              <a:off x="1404946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10"/>
                </a:rPr>
                <a:t>WWW.OPITZ-CONSULTING.COM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6" name="Grafik 55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303" y="4540554"/>
              <a:ext cx="215894" cy="216000"/>
            </a:xfrm>
            <a:prstGeom prst="rect">
              <a:avLst/>
            </a:prstGeom>
          </p:spPr>
        </p:pic>
      </p:grpSp>
      <p:sp>
        <p:nvSpPr>
          <p:cNvPr id="29" name="Rechteck 28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</p:spTree>
    <p:extLst>
      <p:ext uri="{BB962C8B-B14F-4D97-AF65-F5344CB8AC3E}">
        <p14:creationId xmlns:p14="http://schemas.microsoft.com/office/powerpoint/2010/main" val="181673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  <p15:guide id="2" pos="29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87122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1 Inhalt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variabler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möglich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4" name="Rechteck 1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26785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4248088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4680012" y="1080000"/>
            <a:ext cx="4248088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2 Inhalte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2 variable Inhalte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möglich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90802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2812">
          <p15:clr>
            <a:srgbClr val="FBAE40"/>
          </p15:clr>
        </p15:guide>
        <p15:guide id="6" pos="29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284" y="3238500"/>
            <a:ext cx="2822492" cy="247276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5900" y="159482"/>
            <a:ext cx="8712200" cy="4885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00" y="719999"/>
            <a:ext cx="8712200" cy="39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4914000"/>
            <a:ext cx="9143999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800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914000"/>
            <a:ext cx="3086100" cy="234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de-DE" sz="8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914000"/>
            <a:ext cx="1512000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 lvl="0" algn="l"/>
            <a:r>
              <a:rPr lang="en-US" sz="800" dirty="0">
                <a:latin typeface="+mj-lt"/>
              </a:rPr>
              <a:t>© OPITZ CONSULTING 2017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0" y="5400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OC </a:t>
            </a:r>
            <a:r>
              <a:rPr lang="de-DE" sz="11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Powerpoint</a:t>
            </a:r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 Design 2017</a:t>
            </a:r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 V 0.933 / LTA / TGA / 16.06.2017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6698596" y="4914000"/>
            <a:ext cx="1161169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 lvl="0" algn="l"/>
            <a:r>
              <a:rPr lang="de-DE" sz="600" kern="1200" dirty="0">
                <a:solidFill>
                  <a:schemeClr val="bg2"/>
                </a:solidFill>
                <a:effectLst/>
                <a:latin typeface="+mj-lt"/>
                <a:ea typeface="+mn-ea"/>
                <a:cs typeface="+mn-cs"/>
              </a:rPr>
              <a:t>Informationsklassifikation: </a:t>
            </a:r>
            <a:br>
              <a:rPr lang="de-DE" sz="600" kern="1200" dirty="0">
                <a:solidFill>
                  <a:schemeClr val="bg2"/>
                </a:solidFill>
                <a:effectLst/>
                <a:latin typeface="+mj-lt"/>
                <a:ea typeface="+mn-ea"/>
                <a:cs typeface="+mn-cs"/>
              </a:rPr>
            </a:br>
            <a:r>
              <a:rPr lang="de-DE" sz="600" kern="1200" dirty="0">
                <a:solidFill>
                  <a:schemeClr val="bg2"/>
                </a:solidFill>
                <a:effectLst/>
                <a:latin typeface="+mj-lt"/>
                <a:ea typeface="+mn-ea"/>
                <a:cs typeface="+mn-cs"/>
              </a:rPr>
              <a:t>Interner Gebrauch</a:t>
            </a:r>
            <a:endParaRPr lang="en-US" sz="500" dirty="0">
              <a:latin typeface="+mj-lt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6758129" y="5230293"/>
            <a:ext cx="301466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Mit Inkrafttreten</a:t>
            </a:r>
            <a:b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 Sicherheitsrichtlinie OC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(im Rahmen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der </a:t>
            </a: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 27001-Einführung) muss hier die Informations-klassifikation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stattfinden.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Mögliche Werte sind: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Öffentlich</a:t>
            </a:r>
            <a:b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Interner Gebrauch</a:t>
            </a:r>
            <a:b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Vertraulich</a:t>
            </a:r>
            <a:b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Streng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vertraulich</a:t>
            </a: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Entsprechend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der Definition in der o.G. Richtlinie</a:t>
            </a: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Gerade Verbindung mit Pfeil 14"/>
          <p:cNvCxnSpPr/>
          <p:nvPr userDrawn="1"/>
        </p:nvCxnSpPr>
        <p:spPr>
          <a:xfrm flipV="1">
            <a:off x="6758129" y="5283000"/>
            <a:ext cx="3133" cy="4282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0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92" r:id="rId2"/>
    <p:sldLayoutId id="2147483793" r:id="rId3"/>
    <p:sldLayoutId id="2147483791" r:id="rId4"/>
    <p:sldLayoutId id="2147483800" r:id="rId5"/>
    <p:sldLayoutId id="2147483798" r:id="rId6"/>
    <p:sldLayoutId id="2147483799" r:id="rId7"/>
    <p:sldLayoutId id="2147483786" r:id="rId8"/>
    <p:sldLayoutId id="2147483788" r:id="rId9"/>
    <p:sldLayoutId id="2147483789" r:id="rId10"/>
    <p:sldLayoutId id="2147483790" r:id="rId11"/>
    <p:sldLayoutId id="2147483787" r:id="rId12"/>
    <p:sldLayoutId id="2147483794" r:id="rId13"/>
    <p:sldLayoutId id="2147483795" r:id="rId14"/>
    <p:sldLayoutId id="2147483796" r:id="rId15"/>
    <p:sldLayoutId id="2147483802" r:id="rId16"/>
    <p:sldLayoutId id="2147483797" r:id="rId17"/>
    <p:sldLayoutId id="2147483801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90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800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2000" indent="-1800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00" indent="-1800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>
          <p15:clr>
            <a:srgbClr val="F26B43"/>
          </p15:clr>
        </p15:guide>
        <p15:guide id="2" pos="5624">
          <p15:clr>
            <a:srgbClr val="F26B43"/>
          </p15:clr>
        </p15:guide>
        <p15:guide id="6" orient="horz" pos="667">
          <p15:clr>
            <a:srgbClr val="F26B43"/>
          </p15:clr>
        </p15:guide>
        <p15:guide id="7" orient="horz" pos="30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therbit.io/api/weather-current" TargetMode="External"/><Relationship Id="rId2" Type="http://schemas.openxmlformats.org/officeDocument/2006/relationships/hyperlink" Target="https://www.weatherbit.io/account/create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ent/googleHomeAssistantExpressNodeJS" TargetMode="External"/><Relationship Id="rId2" Type="http://schemas.openxmlformats.org/officeDocument/2006/relationships/hyperlink" Target="https://www.npmjs.com/package/moment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labs.developers.google.com/codelabs/actions-2/index.html?index=..%2F..index#4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xchangeratesapi.io/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?cat=Assistant" TargetMode="External"/><Relationship Id="rId7" Type="http://schemas.openxmlformats.org/officeDocument/2006/relationships/hyperlink" Target="https://dialogflow.com/docs/getting-started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tutorialspoint.com/nodejs/" TargetMode="External"/><Relationship Id="rId5" Type="http://schemas.openxmlformats.org/officeDocument/2006/relationships/hyperlink" Target="https://github.com/falent/GoogleAssistantTutorial" TargetMode="External"/><Relationship Id="rId4" Type="http://schemas.openxmlformats.org/officeDocument/2006/relationships/hyperlink" Target="https://github.com/falent/googleHomeAssistantExpressNodeJ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qCanuYrR0g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mailto:Tomasz.krajewski@opitz-consulting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fif"/><Relationship Id="rId12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Community Day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Christina Resing &amp;&amp; Tomasz Krajewski </a:t>
            </a: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Google </a:t>
            </a:r>
            <a:r>
              <a:rPr lang="de-DE" dirty="0" err="1"/>
              <a:t>Assistant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B9F045-4EB2-42C6-9154-22912B57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1386840"/>
            <a:ext cx="4816242" cy="481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10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Alexa vs Google Home Skills fight in the USA market (December 2017)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215900" y="4424084"/>
            <a:ext cx="26685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Source: https://www.voicebot.ai/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2" y="1462276"/>
            <a:ext cx="4746282" cy="2354156"/>
          </a:xfrm>
        </p:spPr>
      </p:pic>
      <p:sp>
        <p:nvSpPr>
          <p:cNvPr id="15" name="Inhaltsplatzhalter 2"/>
          <p:cNvSpPr txBox="1">
            <a:spLocks/>
          </p:cNvSpPr>
          <p:nvPr/>
        </p:nvSpPr>
        <p:spPr>
          <a:xfrm>
            <a:off x="215900" y="1053014"/>
            <a:ext cx="2982480" cy="370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753" y="1494208"/>
            <a:ext cx="3981301" cy="23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4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D69D8C-C3E8-4248-8F19-CA3E19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4DB1F-6C4B-4F31-B006-6258FE4E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11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2AEE38-1CD3-41A3-AC5C-22BE8147C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Google Assistent Market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C3833C3-1C3A-4FC2-8B7C-805866F9C0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https://assistant.google.com/explore/c/7/?hl=de-DE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ACC528-D137-4273-9A75-ADC924DC2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7E2561-5E69-408E-8A75-B7074F8A9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493440"/>
            <a:ext cx="6756400" cy="30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2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12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Arizton</a:t>
            </a:r>
            <a:r>
              <a:rPr lang="en-US" b="1" dirty="0"/>
              <a:t>: Smart Speaker Market $4.8 Billion in 2022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215900" y="4424084"/>
            <a:ext cx="26685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Source: https://www.voicebot.ai/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r>
              <a:rPr lang="en-US" dirty="0"/>
              <a:t>Chicago-based research firm </a:t>
            </a:r>
            <a:r>
              <a:rPr lang="en-US" dirty="0" err="1"/>
              <a:t>Arizton</a:t>
            </a:r>
            <a:r>
              <a:rPr lang="en-US" dirty="0"/>
              <a:t> has a new report revealing that the smart speaker market was $991 million in 2016 and will grow to $4.8 billion in 2022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14" y="1723201"/>
            <a:ext cx="3830595" cy="27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5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?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7986D1-6C9F-416F-940D-65953C994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984"/>
            <a:ext cx="6120736" cy="20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5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?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B83283-74A2-48C3-B596-223A15E84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7" y="1359026"/>
            <a:ext cx="5906781" cy="29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6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 Google </a:t>
            </a:r>
            <a:r>
              <a:rPr lang="de-DE" dirty="0" err="1"/>
              <a:t>Assistant</a:t>
            </a:r>
            <a:r>
              <a:rPr lang="de-DE" dirty="0"/>
              <a:t> </a:t>
            </a:r>
            <a:r>
              <a:rPr lang="de-DE" dirty="0" err="1"/>
              <a:t>skill</a:t>
            </a:r>
            <a:r>
              <a:rPr lang="de-DE" dirty="0"/>
              <a:t>?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0" y="1570676"/>
            <a:ext cx="5484844" cy="27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8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16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configure your new skill!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500403"/>
            <a:ext cx="4250724" cy="185969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" t="14897" r="2792" b="3289"/>
          <a:stretch/>
        </p:blipFill>
        <p:spPr>
          <a:xfrm>
            <a:off x="4572000" y="2022519"/>
            <a:ext cx="4240771" cy="289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4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17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Action (</a:t>
            </a:r>
            <a:r>
              <a:rPr lang="de-DE" dirty="0" err="1"/>
              <a:t>skill</a:t>
            </a:r>
            <a:r>
              <a:rPr lang="de-DE" dirty="0"/>
              <a:t>)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216000" lvl="1" indent="0">
              <a:buNone/>
            </a:pP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https://i.pinimg.com/736x/08/d1/6f/08d16f03e64bf3bb1bde610a11ee6f1d--congratulations-quotes-gift-car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494" y="1940119"/>
            <a:ext cx="1524878" cy="21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Znalezione obrazy dla zapytania start code alex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 t="23409" r="15142" b="18967"/>
          <a:stretch/>
        </p:blipFill>
        <p:spPr bwMode="auto">
          <a:xfrm>
            <a:off x="950784" y="1270000"/>
            <a:ext cx="6737176" cy="29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3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18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for you!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r>
              <a:rPr lang="de-DE" dirty="0"/>
              <a:t>Imagine OC </a:t>
            </a:r>
            <a:r>
              <a:rPr lang="de-DE" dirty="0" err="1"/>
              <a:t>got</a:t>
            </a:r>
            <a:r>
              <a:rPr lang="de-DE" dirty="0"/>
              <a:t> a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bike </a:t>
            </a:r>
            <a:r>
              <a:rPr lang="de-DE" dirty="0" err="1"/>
              <a:t>producer</a:t>
            </a:r>
            <a:r>
              <a:rPr lang="de-DE" dirty="0"/>
              <a:t> „Wasabi Bikes Japan”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prepare</a:t>
            </a:r>
            <a:r>
              <a:rPr lang="de-DE" dirty="0"/>
              <a:t> a </a:t>
            </a:r>
            <a:r>
              <a:rPr lang="de-DE" dirty="0" err="1"/>
              <a:t>skill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…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7818AC-E54C-424E-9CCD-0932A0893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87071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3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19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1.1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pPr marL="0" indent="0">
              <a:buNone/>
            </a:pPr>
            <a:r>
              <a:rPr lang="de-DE" sz="1400" dirty="0" err="1"/>
              <a:t>Ask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a </a:t>
            </a:r>
            <a:r>
              <a:rPr lang="de-DE" sz="1400" dirty="0" err="1"/>
              <a:t>weather</a:t>
            </a:r>
            <a:r>
              <a:rPr lang="de-DE" sz="1400" dirty="0"/>
              <a:t> in </a:t>
            </a:r>
            <a:r>
              <a:rPr lang="de-DE" sz="1400" dirty="0" err="1"/>
              <a:t>any</a:t>
            </a:r>
            <a:r>
              <a:rPr lang="de-DE" sz="1400" dirty="0"/>
              <a:t> </a:t>
            </a:r>
            <a:r>
              <a:rPr lang="de-DE" sz="1400" dirty="0" err="1"/>
              <a:t>city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world</a:t>
            </a:r>
            <a:r>
              <a:rPr lang="de-DE" sz="1400" dirty="0"/>
              <a:t>. The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needs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know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following</a:t>
            </a:r>
            <a:r>
              <a:rPr lang="de-DE" sz="1400" dirty="0"/>
              <a:t> </a:t>
            </a:r>
            <a:r>
              <a:rPr lang="de-DE" sz="1400" dirty="0" err="1"/>
              <a:t>weather</a:t>
            </a:r>
            <a:r>
              <a:rPr lang="de-DE" sz="1400" dirty="0"/>
              <a:t> </a:t>
            </a:r>
            <a:r>
              <a:rPr lang="de-DE" sz="1400" dirty="0" err="1"/>
              <a:t>details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r>
              <a:rPr lang="de-DE" sz="1400" dirty="0"/>
              <a:t>	a. </a:t>
            </a:r>
            <a:r>
              <a:rPr lang="de-DE" sz="1400" dirty="0" err="1"/>
              <a:t>temperature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	b. apparent/"</a:t>
            </a:r>
            <a:r>
              <a:rPr lang="de-DE" sz="1400" dirty="0" err="1"/>
              <a:t>Feels</a:t>
            </a:r>
            <a:r>
              <a:rPr lang="de-DE" sz="1400" dirty="0"/>
              <a:t> Like" </a:t>
            </a:r>
            <a:r>
              <a:rPr lang="de-DE" sz="1400" dirty="0" err="1"/>
              <a:t>temperature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	c. wind </a:t>
            </a:r>
            <a:r>
              <a:rPr lang="de-DE" sz="1400" dirty="0" err="1"/>
              <a:t>speed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	</a:t>
            </a:r>
            <a:r>
              <a:rPr lang="de-DE" sz="1400" dirty="0" err="1"/>
              <a:t>d.relative</a:t>
            </a:r>
            <a:r>
              <a:rPr lang="de-DE" sz="1400" dirty="0"/>
              <a:t> </a:t>
            </a:r>
            <a:r>
              <a:rPr lang="de-DE" sz="1400" dirty="0" err="1"/>
              <a:t>humidity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	e. </a:t>
            </a:r>
            <a:r>
              <a:rPr lang="de-DE" sz="1400" dirty="0" err="1"/>
              <a:t>cloud</a:t>
            </a:r>
            <a:r>
              <a:rPr lang="de-DE" sz="1400" dirty="0"/>
              <a:t> </a:t>
            </a:r>
            <a:r>
              <a:rPr lang="de-DE" sz="1400" dirty="0" err="1"/>
              <a:t>coverage</a:t>
            </a:r>
            <a:r>
              <a:rPr lang="de-DE" sz="1400" dirty="0"/>
              <a:t> (%)</a:t>
            </a:r>
          </a:p>
          <a:p>
            <a:pPr marL="0" indent="0">
              <a:buNone/>
            </a:pPr>
            <a:r>
              <a:rPr lang="de-DE" sz="1400" dirty="0"/>
              <a:t>	f. </a:t>
            </a:r>
            <a:r>
              <a:rPr lang="de-DE" sz="1400" dirty="0" err="1"/>
              <a:t>accumulated</a:t>
            </a:r>
            <a:r>
              <a:rPr lang="de-DE" sz="1400" dirty="0"/>
              <a:t> liquid </a:t>
            </a:r>
            <a:r>
              <a:rPr lang="de-DE" sz="1400" dirty="0" err="1"/>
              <a:t>equivalent</a:t>
            </a:r>
            <a:r>
              <a:rPr lang="de-DE" sz="1400" dirty="0"/>
              <a:t> </a:t>
            </a:r>
            <a:r>
              <a:rPr lang="de-DE" sz="1400" dirty="0" err="1"/>
              <a:t>precipitation</a:t>
            </a:r>
            <a:endParaRPr lang="de-DE" sz="1400" dirty="0"/>
          </a:p>
          <a:p>
            <a:pPr marL="0" indent="0">
              <a:buNone/>
            </a:pP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following</a:t>
            </a:r>
            <a:r>
              <a:rPr lang="de-DE" sz="1400" dirty="0"/>
              <a:t> </a:t>
            </a:r>
            <a:r>
              <a:rPr lang="de-DE" sz="1400" dirty="0" err="1"/>
              <a:t>free</a:t>
            </a:r>
            <a:r>
              <a:rPr lang="de-DE" sz="1400" dirty="0"/>
              <a:t> </a:t>
            </a:r>
            <a:r>
              <a:rPr lang="de-DE" sz="1400" dirty="0" err="1"/>
              <a:t>version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weather</a:t>
            </a:r>
            <a:r>
              <a:rPr lang="de-DE" sz="1400" dirty="0"/>
              <a:t> </a:t>
            </a:r>
            <a:r>
              <a:rPr lang="de-DE" sz="1400" dirty="0" err="1"/>
              <a:t>api</a:t>
            </a:r>
            <a:r>
              <a:rPr lang="de-DE" sz="1400" dirty="0"/>
              <a:t> </a:t>
            </a:r>
            <a:r>
              <a:rPr lang="de-DE" sz="1400" dirty="0" err="1"/>
              <a:t>weatherbit</a:t>
            </a:r>
            <a:r>
              <a:rPr lang="de-DE" sz="1400" dirty="0"/>
              <a:t>. </a:t>
            </a:r>
            <a:r>
              <a:rPr lang="de-DE" sz="1400" dirty="0" err="1"/>
              <a:t>Sign</a:t>
            </a:r>
            <a:r>
              <a:rPr lang="de-DE" sz="1400" dirty="0"/>
              <a:t> in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get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api</a:t>
            </a:r>
            <a:r>
              <a:rPr lang="de-DE" sz="1400" dirty="0"/>
              <a:t> </a:t>
            </a:r>
            <a:r>
              <a:rPr lang="de-DE" sz="1400" dirty="0" err="1"/>
              <a:t>key</a:t>
            </a:r>
            <a:r>
              <a:rPr lang="de-DE" sz="1400" dirty="0"/>
              <a:t>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needed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request</a:t>
            </a:r>
            <a:r>
              <a:rPr lang="de-DE" sz="1400" dirty="0"/>
              <a:t> </a:t>
            </a:r>
            <a:r>
              <a:rPr lang="de-DE" sz="1400" dirty="0" err="1"/>
              <a:t>information</a:t>
            </a:r>
            <a:r>
              <a:rPr lang="de-DE" sz="1400" dirty="0"/>
              <a:t> </a:t>
            </a:r>
            <a:r>
              <a:rPr lang="de-DE" sz="1400" dirty="0" err="1"/>
              <a:t>about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weather</a:t>
            </a:r>
            <a:r>
              <a:rPr lang="de-DE" sz="1400" dirty="0"/>
              <a:t> (See </a:t>
            </a:r>
            <a:r>
              <a:rPr lang="de-DE" sz="1400" dirty="0" err="1"/>
              <a:t>Configure</a:t>
            </a:r>
            <a:r>
              <a:rPr lang="de-DE" sz="1400" dirty="0"/>
              <a:t> </a:t>
            </a:r>
            <a:r>
              <a:rPr lang="de-DE" sz="1400" dirty="0" err="1"/>
              <a:t>your</a:t>
            </a:r>
            <a:r>
              <a:rPr lang="de-DE" sz="1400" dirty="0"/>
              <a:t> </a:t>
            </a:r>
            <a:r>
              <a:rPr lang="de-DE" sz="1400" dirty="0" err="1"/>
              <a:t>api</a:t>
            </a:r>
            <a:r>
              <a:rPr lang="de-DE" sz="1400" dirty="0"/>
              <a:t> </a:t>
            </a:r>
            <a:r>
              <a:rPr lang="de-DE" sz="1400" dirty="0" err="1"/>
              <a:t>key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tutorial</a:t>
            </a:r>
            <a:r>
              <a:rPr lang="de-DE" sz="1400" dirty="0"/>
              <a:t>). </a:t>
            </a:r>
          </a:p>
          <a:p>
            <a:pPr marL="0" indent="0">
              <a:buNone/>
            </a:pPr>
            <a:r>
              <a:rPr lang="de-DE" sz="1400" u="sng" dirty="0">
                <a:hlinkClick r:id="rId2"/>
              </a:rPr>
              <a:t>https://www.weatherbit.io/account/create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sign</a:t>
            </a:r>
            <a:r>
              <a:rPr lang="de-DE" sz="1400" dirty="0"/>
              <a:t> in </a:t>
            </a:r>
          </a:p>
          <a:p>
            <a:pPr marL="0" indent="0">
              <a:buNone/>
            </a:pPr>
            <a:r>
              <a:rPr lang="de-DE" sz="1400" u="sng" dirty="0">
                <a:hlinkClick r:id="rId3"/>
              </a:rPr>
              <a:t>https://www.weatherbit.io/api/weather-current</a:t>
            </a:r>
            <a:r>
              <a:rPr lang="de-DE" sz="1400" u="sng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documentation</a:t>
            </a:r>
            <a:r>
              <a:rPr lang="de-DE" sz="1400" dirty="0"/>
              <a:t> 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6206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Short </a:t>
            </a:r>
            <a:r>
              <a:rPr lang="en-US" dirty="0"/>
              <a:t>Introduction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How to Write a Skill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215516" y="2550150"/>
            <a:ext cx="540000" cy="540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22"/>
          </p:nvPr>
        </p:nvSpPr>
        <p:spPr>
          <a:xfrm>
            <a:off x="935999" y="2550150"/>
            <a:ext cx="4967915" cy="540000"/>
          </a:xfrm>
        </p:spPr>
        <p:txBody>
          <a:bodyPr/>
          <a:lstStyle/>
          <a:p>
            <a:r>
              <a:rPr lang="de-DE" dirty="0"/>
              <a:t>Coding Session</a:t>
            </a:r>
          </a:p>
        </p:txBody>
      </p:sp>
    </p:spTree>
    <p:extLst>
      <p:ext uri="{BB962C8B-B14F-4D97-AF65-F5344CB8AC3E}">
        <p14:creationId xmlns:p14="http://schemas.microsoft.com/office/powerpoint/2010/main" val="290474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20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1.2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likes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time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observation</a:t>
            </a:r>
            <a:r>
              <a:rPr lang="de-DE" dirty="0"/>
              <a:t> was </a:t>
            </a:r>
            <a:r>
              <a:rPr lang="de-DE" dirty="0" err="1"/>
              <a:t>made</a:t>
            </a:r>
            <a:r>
              <a:rPr lang="de-DE" dirty="0"/>
              <a:t>.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datetime</a:t>
            </a:r>
            <a:r>
              <a:rPr lang="de-DE" dirty="0"/>
              <a:t> in am/</a:t>
            </a:r>
            <a:r>
              <a:rPr lang="de-DE" dirty="0" err="1"/>
              <a:t>pm</a:t>
            </a:r>
            <a:r>
              <a:rPr lang="de-DE" dirty="0"/>
              <a:t> </a:t>
            </a:r>
            <a:r>
              <a:rPr lang="de-DE" dirty="0" err="1"/>
              <a:t>convention</a:t>
            </a:r>
            <a:r>
              <a:rPr lang="de-DE" dirty="0"/>
              <a:t> but he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flexible </a:t>
            </a:r>
            <a:r>
              <a:rPr lang="de-DE" dirty="0" err="1"/>
              <a:t>point</a:t>
            </a:r>
            <a:r>
              <a:rPr lang="de-DE" dirty="0"/>
              <a:t>.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„</a:t>
            </a:r>
            <a:r>
              <a:rPr lang="de-DE" dirty="0" err="1"/>
              <a:t>moment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it. </a:t>
            </a:r>
          </a:p>
          <a:p>
            <a:pPr marL="0" indent="0">
              <a:buNone/>
            </a:pPr>
            <a:r>
              <a:rPr lang="de-DE" dirty="0"/>
              <a:t>See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</a:t>
            </a:r>
            <a:r>
              <a:rPr lang="de-DE" u="sng" dirty="0">
                <a:hlinkClick r:id="rId2"/>
              </a:rPr>
              <a:t>https://www.npmjs.com/package/moment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restart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find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tutorial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>
                <a:hlinkClick r:id="rId3"/>
              </a:rPr>
              <a:t>https://github.com/falent/googleHomeAssistantExpressNodeJS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909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21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2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Wasabi Bikes Japan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commercialize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skill</a:t>
            </a:r>
            <a:r>
              <a:rPr lang="de-DE" dirty="0"/>
              <a:t>…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59A2E7-CB13-4CA4-9238-EF83603C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51" y="2346960"/>
            <a:ext cx="2664178" cy="1498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ED560AA-A4A4-4A6C-8CC5-79FB7A35B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746885"/>
            <a:ext cx="2956196" cy="30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68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22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2.1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intent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likes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bike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Wasabi Bikes Japan: </a:t>
            </a:r>
          </a:p>
          <a:p>
            <a:pPr marL="0" indent="0">
              <a:buNone/>
            </a:pPr>
            <a:r>
              <a:rPr lang="de-DE" dirty="0"/>
              <a:t>	Road Bike (10323.111 JPY)</a:t>
            </a:r>
          </a:p>
          <a:p>
            <a:pPr marL="0" indent="0">
              <a:buNone/>
            </a:pPr>
            <a:r>
              <a:rPr lang="de-DE" dirty="0"/>
              <a:t>	Mountain Bike (992323.111  JPY)</a:t>
            </a:r>
          </a:p>
          <a:p>
            <a:pPr marL="0" indent="0">
              <a:buNone/>
            </a:pPr>
            <a:r>
              <a:rPr lang="de-DE" dirty="0"/>
              <a:t>	City Bike (93323.442 JPY)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975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23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2.2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Save bike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user's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in a </a:t>
            </a:r>
            <a:r>
              <a:rPr lang="de-DE" dirty="0" err="1"/>
              <a:t>session</a:t>
            </a:r>
            <a:r>
              <a:rPr lang="de-DE" dirty="0"/>
              <a:t> variable. (</a:t>
            </a:r>
            <a:r>
              <a:rPr lang="de-DE" dirty="0" err="1"/>
              <a:t>see</a:t>
            </a:r>
            <a:r>
              <a:rPr lang="de-DE" dirty="0"/>
              <a:t> Tutorial </a:t>
            </a:r>
            <a:r>
              <a:rPr lang="de-DE" dirty="0" err="1"/>
              <a:t>by</a:t>
            </a:r>
            <a:r>
              <a:rPr lang="de-DE" dirty="0"/>
              <a:t> Google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conv</a:t>
            </a:r>
            <a:r>
              <a:rPr lang="de-DE" dirty="0"/>
              <a:t> variables: </a:t>
            </a:r>
            <a:r>
              <a:rPr lang="de-DE" u="sng" dirty="0">
                <a:hlinkClick r:id="rId2"/>
              </a:rPr>
              <a:t>https://codelabs.developers.google.com/</a:t>
            </a:r>
            <a:r>
              <a:rPr lang="de-DE" u="sng" dirty="0" err="1">
                <a:hlinkClick r:id="rId2"/>
              </a:rPr>
              <a:t>codelabs</a:t>
            </a:r>
            <a:r>
              <a:rPr lang="de-DE" u="sng" dirty="0">
                <a:hlinkClick r:id="rId2"/>
              </a:rPr>
              <a:t>/actions-2/</a:t>
            </a:r>
            <a:r>
              <a:rPr lang="de-DE" u="sng" dirty="0" err="1">
                <a:hlinkClick r:id="rId2"/>
              </a:rPr>
              <a:t>index.html?index</a:t>
            </a:r>
            <a:r>
              <a:rPr lang="de-DE" u="sng" dirty="0">
                <a:hlinkClick r:id="rId2"/>
              </a:rPr>
              <a:t>=..%2F..index#4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41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24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III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r>
              <a:rPr lang="de-DE" dirty="0"/>
              <a:t>Company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and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Europe </a:t>
            </a:r>
            <a:r>
              <a:rPr lang="de-DE" dirty="0" err="1"/>
              <a:t>with</a:t>
            </a:r>
            <a:r>
              <a:rPr lang="de-DE" dirty="0"/>
              <a:t> bike </a:t>
            </a:r>
            <a:r>
              <a:rPr lang="de-DE" dirty="0" err="1"/>
              <a:t>selling</a:t>
            </a:r>
            <a:r>
              <a:rPr lang="de-DE" dirty="0"/>
              <a:t>.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AA4188-03CC-48C6-BC53-AB4547443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721485"/>
            <a:ext cx="3723640" cy="24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73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25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III.1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will </a:t>
            </a:r>
            <a:r>
              <a:rPr lang="de-DE" dirty="0" err="1"/>
              <a:t>sell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bikes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rate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. </a:t>
            </a:r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choosen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EUR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Euro Cent.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u="sng" dirty="0">
                <a:hlinkClick r:id="rId2"/>
              </a:rPr>
              <a:t>https://exchangeratesapi.io/</a:t>
            </a:r>
            <a:r>
              <a:rPr lang="de-DE" dirty="0"/>
              <a:t> API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date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yesterday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EUR.</a:t>
            </a:r>
          </a:p>
        </p:txBody>
      </p:sp>
    </p:spTree>
    <p:extLst>
      <p:ext uri="{BB962C8B-B14F-4D97-AF65-F5344CB8AC3E}">
        <p14:creationId xmlns:p14="http://schemas.microsoft.com/office/powerpoint/2010/main" val="2264999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26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III.2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pPr lvl="0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he will </a:t>
            </a:r>
            <a:r>
              <a:rPr lang="de-DE" dirty="0" err="1"/>
              <a:t>sell</a:t>
            </a:r>
            <a:r>
              <a:rPr lang="de-DE" dirty="0"/>
              <a:t> </a:t>
            </a:r>
            <a:r>
              <a:rPr lang="de-DE" dirty="0" err="1"/>
              <a:t>bikes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2018-11-20.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after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f.e</a:t>
            </a:r>
            <a:r>
              <a:rPr lang="de-DE" dirty="0"/>
              <a:t> Road Bike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in EUR </a:t>
            </a:r>
            <a:r>
              <a:rPr lang="de-DE" dirty="0" err="1"/>
              <a:t>from</a:t>
            </a:r>
            <a:r>
              <a:rPr lang="de-DE" dirty="0"/>
              <a:t> rate on 2018-11-20.</a:t>
            </a:r>
          </a:p>
        </p:txBody>
      </p:sp>
    </p:spTree>
    <p:extLst>
      <p:ext uri="{BB962C8B-B14F-4D97-AF65-F5344CB8AC3E}">
        <p14:creationId xmlns:p14="http://schemas.microsoft.com/office/powerpoint/2010/main" val="3666759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27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IV.1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 and save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greeting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 err="1"/>
              <a:t>Hint</a:t>
            </a:r>
            <a:r>
              <a:rPr lang="de-DE" dirty="0"/>
              <a:t>: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conv</a:t>
            </a:r>
            <a:r>
              <a:rPr lang="de-DE" dirty="0"/>
              <a:t> </a:t>
            </a:r>
            <a:r>
              <a:rPr lang="de-DE" dirty="0" err="1"/>
              <a:t>obcject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userId</a:t>
            </a:r>
            <a:endParaRPr lang="de-DE" dirty="0"/>
          </a:p>
          <a:p>
            <a:pPr lvl="0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f.e</a:t>
            </a:r>
            <a:endParaRPr lang="de-DE" dirty="0"/>
          </a:p>
          <a:p>
            <a:pPr marL="0" lvl="0" indent="0">
              <a:buNone/>
            </a:pPr>
            <a:r>
              <a:rPr lang="en-US" sz="1200" b="1" dirty="0"/>
              <a:t>	MongoDB</a:t>
            </a:r>
          </a:p>
          <a:p>
            <a:pPr marL="0" lvl="0" indent="0">
              <a:buNone/>
            </a:pPr>
            <a:r>
              <a:rPr lang="en-US" sz="1200" dirty="0"/>
              <a:t>	docker run -it --name </a:t>
            </a:r>
            <a:r>
              <a:rPr lang="en-US" sz="1200" dirty="0" err="1"/>
              <a:t>mongo_database</a:t>
            </a:r>
            <a:r>
              <a:rPr lang="en-US" sz="1200" dirty="0"/>
              <a:t> --network </a:t>
            </a:r>
            <a:r>
              <a:rPr lang="en-US" sz="1200" dirty="0" err="1"/>
              <a:t>myNetwork</a:t>
            </a:r>
            <a:r>
              <a:rPr lang="en-US" sz="1200" dirty="0"/>
              <a:t> </a:t>
            </a:r>
            <a:r>
              <a:rPr lang="en-US" sz="1200" dirty="0" err="1"/>
              <a:t>bitnami</a:t>
            </a:r>
            <a:r>
              <a:rPr lang="en-US" sz="1200" dirty="0"/>
              <a:t>/</a:t>
            </a:r>
            <a:r>
              <a:rPr lang="en-US" sz="1200" dirty="0" err="1"/>
              <a:t>mongodb:latest</a:t>
            </a:r>
            <a:endParaRPr lang="en-US" sz="1200" dirty="0"/>
          </a:p>
          <a:p>
            <a:pPr marL="0" lvl="0" indent="0">
              <a:buNone/>
            </a:pPr>
            <a:r>
              <a:rPr lang="en-US" sz="1200" b="1" dirty="0"/>
              <a:t>	MySQL</a:t>
            </a:r>
          </a:p>
          <a:p>
            <a:pPr marL="0" lvl="0" indent="0">
              <a:buNone/>
            </a:pPr>
            <a:r>
              <a:rPr lang="en-US" sz="1200" dirty="0"/>
              <a:t>	docker run -it --name=mysql1 --network </a:t>
            </a:r>
            <a:r>
              <a:rPr lang="en-US" sz="1200" dirty="0" err="1"/>
              <a:t>myNetwork</a:t>
            </a:r>
            <a:r>
              <a:rPr lang="en-US" sz="1200" dirty="0"/>
              <a:t> -d </a:t>
            </a:r>
            <a:r>
              <a:rPr lang="en-US" sz="1200" dirty="0" err="1"/>
              <a:t>mysql</a:t>
            </a:r>
            <a:r>
              <a:rPr lang="en-US" sz="1200" dirty="0"/>
              <a:t>/mysql-server:5.7</a:t>
            </a:r>
          </a:p>
          <a:p>
            <a:pPr marL="0" lvl="0" indent="0">
              <a:buNone/>
            </a:pPr>
            <a:r>
              <a:rPr lang="en-US" sz="1200" dirty="0"/>
              <a:t>	docker logs mysql1 2&gt;&amp;1  </a:t>
            </a:r>
          </a:p>
          <a:p>
            <a:pPr marL="0" lvl="0" indent="0">
              <a:buNone/>
            </a:pPr>
            <a:r>
              <a:rPr lang="en-US" sz="1200" dirty="0"/>
              <a:t>	docker exec -it mysql1 </a:t>
            </a:r>
            <a:r>
              <a:rPr lang="en-US" sz="1200" dirty="0" err="1"/>
              <a:t>mysql</a:t>
            </a:r>
            <a:r>
              <a:rPr lang="en-US" sz="1200" dirty="0"/>
              <a:t> -</a:t>
            </a:r>
            <a:r>
              <a:rPr lang="en-US" sz="1200" dirty="0" err="1"/>
              <a:t>uroot</a:t>
            </a:r>
            <a:r>
              <a:rPr lang="en-US" sz="1200" dirty="0"/>
              <a:t> -p</a:t>
            </a:r>
            <a:r>
              <a:rPr lang="en-US" dirty="0"/>
              <a:t>	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607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28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Some References </a:t>
            </a:r>
            <a:r>
              <a:rPr lang="de-DE" dirty="0" err="1"/>
              <a:t>for</a:t>
            </a:r>
            <a:r>
              <a:rPr lang="de-DE" dirty="0"/>
              <a:t> Google </a:t>
            </a:r>
            <a:r>
              <a:rPr lang="de-DE" dirty="0" err="1"/>
              <a:t>Assistant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 </a:t>
            </a:r>
            <a:r>
              <a:rPr lang="de-DE" dirty="0" err="1"/>
              <a:t>developing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DE" sz="1600" dirty="0">
                <a:hlinkClick r:id="rId2"/>
              </a:rPr>
              <a:t>https://www.npmjs.com/</a:t>
            </a:r>
            <a:r>
              <a:rPr lang="de-DE" sz="1600" dirty="0"/>
              <a:t> - </a:t>
            </a:r>
            <a:r>
              <a:rPr lang="en-US" sz="1600" dirty="0" err="1"/>
              <a:t>npm</a:t>
            </a:r>
            <a:r>
              <a:rPr lang="en-US" sz="1600" dirty="0"/>
              <a:t> is the package manager for JavaScript and the world’s largest software registry</a:t>
            </a:r>
          </a:p>
          <a:p>
            <a:pPr marL="457200" indent="-457200">
              <a:buAutoNum type="arabicPeriod"/>
            </a:pPr>
            <a:r>
              <a:rPr lang="de-DE" sz="1600" dirty="0">
                <a:hlinkClick r:id="rId3"/>
              </a:rPr>
              <a:t>https://codelabs.developers.google.com/?cat=Assistant</a:t>
            </a:r>
            <a:r>
              <a:rPr lang="de-DE" sz="1600" dirty="0"/>
              <a:t> – Google Labs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build</a:t>
            </a:r>
            <a:r>
              <a:rPr lang="de-DE" sz="1600" dirty="0"/>
              <a:t> </a:t>
            </a:r>
            <a:r>
              <a:rPr lang="de-DE" sz="1600" dirty="0" err="1"/>
              <a:t>actions</a:t>
            </a:r>
            <a:r>
              <a:rPr lang="de-DE" sz="1600" dirty="0"/>
              <a:t> (</a:t>
            </a:r>
            <a:r>
              <a:rPr lang="de-DE" sz="1600" dirty="0" err="1"/>
              <a:t>skills</a:t>
            </a:r>
            <a:r>
              <a:rPr lang="de-DE" sz="1600" dirty="0"/>
              <a:t>) in Node.js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google</a:t>
            </a:r>
            <a:r>
              <a:rPr lang="de-DE" sz="1600" dirty="0"/>
              <a:t> </a:t>
            </a:r>
            <a:r>
              <a:rPr lang="de-DE" sz="1600" dirty="0" err="1"/>
              <a:t>assistant</a:t>
            </a: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>
                <a:hlinkClick r:id="rId4"/>
              </a:rPr>
              <a:t>https://github.com/falent/googleHomeAssistantExpressNodeJS</a:t>
            </a:r>
            <a:r>
              <a:rPr lang="de-DE" sz="1600" dirty="0"/>
              <a:t> -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tutorial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google</a:t>
            </a:r>
            <a:r>
              <a:rPr lang="de-DE" sz="1600" dirty="0"/>
              <a:t> </a:t>
            </a:r>
            <a:r>
              <a:rPr lang="de-DE" sz="1600" dirty="0" err="1"/>
              <a:t>assistant</a:t>
            </a: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>
                <a:hlinkClick r:id="rId5"/>
              </a:rPr>
              <a:t>https://github.com/falent/GoogleAssistantTutorial</a:t>
            </a:r>
            <a:r>
              <a:rPr lang="de-DE" sz="1600" dirty="0"/>
              <a:t> -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tutorial</a:t>
            </a:r>
            <a:r>
              <a:rPr lang="de-DE" sz="1600" dirty="0"/>
              <a:t> and </a:t>
            </a:r>
            <a:r>
              <a:rPr lang="de-DE" sz="1600" dirty="0" err="1"/>
              <a:t>code</a:t>
            </a:r>
            <a:r>
              <a:rPr lang="de-DE" sz="1600" dirty="0"/>
              <a:t> </a:t>
            </a:r>
            <a:r>
              <a:rPr lang="de-DE" sz="1600" dirty="0" err="1"/>
              <a:t>snippets</a:t>
            </a: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>
                <a:hlinkClick r:id="rId6"/>
              </a:rPr>
              <a:t>https://www.tutorialspoint.com/nodejs/</a:t>
            </a:r>
            <a:r>
              <a:rPr lang="de-DE" sz="1600" dirty="0"/>
              <a:t> - Node.js Tutorial</a:t>
            </a:r>
          </a:p>
          <a:p>
            <a:pPr marL="457200" indent="-457200">
              <a:buAutoNum type="arabicPeriod"/>
            </a:pPr>
            <a:r>
              <a:rPr lang="de-DE" sz="1600" dirty="0">
                <a:hlinkClick r:id="rId7"/>
              </a:rPr>
              <a:t>https://dialogflow.com/docs/getting-started</a:t>
            </a:r>
            <a:r>
              <a:rPr lang="de-DE" sz="1600" dirty="0"/>
              <a:t> - Official </a:t>
            </a:r>
            <a:r>
              <a:rPr lang="de-DE" sz="1600" dirty="0" err="1"/>
              <a:t>DialogFlow</a:t>
            </a:r>
            <a:r>
              <a:rPr lang="de-DE" sz="1600" dirty="0"/>
              <a:t> </a:t>
            </a:r>
            <a:r>
              <a:rPr lang="de-DE" sz="1600" dirty="0" err="1"/>
              <a:t>documentation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dirty="0"/>
          </a:p>
          <a:p>
            <a:pPr marL="216000" lvl="1" indent="0">
              <a:buNone/>
            </a:pP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964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29</a:t>
            </a:fld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778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4DB1F-6C4B-4F31-B006-6258FE4E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2AEE38-1CD3-41A3-AC5C-22BE8147C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Assistant facts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ACC528-D137-4273-9A75-ADC924DC2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BE139BD-BE09-4554-93AA-7B5580A14F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900" y="1053014"/>
            <a:ext cx="8712200" cy="3708000"/>
          </a:xfrm>
        </p:spPr>
        <p:txBody>
          <a:bodyPr/>
          <a:lstStyle/>
          <a:p>
            <a:r>
              <a:rPr lang="en-US" dirty="0"/>
              <a:t>Presented on 18 May 2016 during Google’s developer conference</a:t>
            </a:r>
          </a:p>
          <a:p>
            <a:r>
              <a:rPr lang="en-US" dirty="0"/>
              <a:t>May 2018. Google presented Duplex. It is an extension of Google Assistant which allows it to carry out natural conversations by mimicking human voice (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). </a:t>
            </a:r>
            <a:r>
              <a:rPr lang="en-US" dirty="0"/>
              <a:t>Phone call on behalf of its user</a:t>
            </a:r>
          </a:p>
          <a:p>
            <a:r>
              <a:rPr lang="en-US" dirty="0">
                <a:hlinkClick r:id="rId2"/>
              </a:rPr>
              <a:t>https://www.youtube.com/watch?v=-qCanuYrR0g</a:t>
            </a:r>
            <a:r>
              <a:rPr lang="en-US" dirty="0"/>
              <a:t> </a:t>
            </a:r>
          </a:p>
          <a:p>
            <a:r>
              <a:rPr lang="en-US" dirty="0"/>
              <a:t>More than 30 languages, spread across 80 countries by the year-end</a:t>
            </a:r>
          </a:p>
          <a:p>
            <a:r>
              <a:rPr lang="en-US" dirty="0"/>
              <a:t>is used in across more than 500 million devices, including smart speakers, phones, cars, TVs, headphones, and many 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190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1594655" y="2718799"/>
            <a:ext cx="1712425" cy="288562"/>
          </a:xfrm>
        </p:spPr>
        <p:txBody>
          <a:bodyPr>
            <a:noAutofit/>
          </a:bodyPr>
          <a:lstStyle/>
          <a:p>
            <a:r>
              <a:rPr lang="de-DE" dirty="0"/>
              <a:t>Tomasz Krajewski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1634353" y="3018792"/>
            <a:ext cx="1433535" cy="1430038"/>
          </a:xfrm>
        </p:spPr>
        <p:txBody>
          <a:bodyPr>
            <a:noAutofit/>
          </a:bodyPr>
          <a:lstStyle/>
          <a:p>
            <a:r>
              <a:rPr lang="de-DE" sz="1000" dirty="0"/>
              <a:t>Associated Developer</a:t>
            </a:r>
          </a:p>
          <a:p>
            <a:r>
              <a:rPr lang="de-DE" sz="1000" dirty="0" err="1"/>
              <a:t>Weltenburgerstarsse</a:t>
            </a:r>
            <a:r>
              <a:rPr lang="de-DE" sz="1000" dirty="0"/>
              <a:t> 4,</a:t>
            </a:r>
            <a:br>
              <a:rPr lang="de-DE" sz="1000" dirty="0"/>
            </a:br>
            <a:r>
              <a:rPr lang="de-DE" sz="1000" dirty="0"/>
              <a:t>51647 München</a:t>
            </a:r>
          </a:p>
          <a:p>
            <a:r>
              <a:rPr lang="de-DE" sz="1000" dirty="0">
                <a:hlinkClick r:id="rId2"/>
              </a:rPr>
              <a:t>Tomasz.krajewski@opitz-consulting.com</a:t>
            </a: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30</a:t>
            </a:fld>
            <a:endParaRPr dirty="0"/>
          </a:p>
        </p:txBody>
      </p:sp>
      <p:pic>
        <p:nvPicPr>
          <p:cNvPr id="1026" name="Picture 2" descr="C:\Users\tok\Desktop\T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45740"/>
            <a:ext cx="1277620" cy="127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EC3CB90-D513-4C68-9C54-4D9C28C48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60"/>
          <a:stretch/>
        </p:blipFill>
        <p:spPr>
          <a:xfrm>
            <a:off x="3153882" y="2746874"/>
            <a:ext cx="1263888" cy="1276486"/>
          </a:xfrm>
          <a:prstGeom prst="rect">
            <a:avLst/>
          </a:prstGeom>
        </p:spPr>
      </p:pic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43B6F241-6BA0-4B7A-8B21-0645FC746DCF}"/>
              </a:ext>
            </a:extLst>
          </p:cNvPr>
          <p:cNvSpPr txBox="1">
            <a:spLocks/>
          </p:cNvSpPr>
          <p:nvPr/>
        </p:nvSpPr>
        <p:spPr>
          <a:xfrm>
            <a:off x="4503764" y="2730230"/>
            <a:ext cx="1627822" cy="288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32000" indent="-216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Christina Resing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DC6D845-43AE-4E03-BB39-61E277A0C990}"/>
              </a:ext>
            </a:extLst>
          </p:cNvPr>
          <p:cNvSpPr txBox="1">
            <a:spLocks/>
          </p:cNvSpPr>
          <p:nvPr/>
        </p:nvSpPr>
        <p:spPr>
          <a:xfrm>
            <a:off x="4503764" y="3074534"/>
            <a:ext cx="1362711" cy="14300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/>
              <a:t>Associated Developer</a:t>
            </a:r>
          </a:p>
          <a:p>
            <a:pPr algn="ctr"/>
            <a:r>
              <a:rPr lang="de-DE" sz="1000" dirty="0"/>
              <a:t>Essen</a:t>
            </a:r>
          </a:p>
          <a:p>
            <a:pPr algn="ctr"/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498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4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Google Assistant supported languages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58931" y="1053014"/>
            <a:ext cx="8712200" cy="3708000"/>
          </a:xfrm>
        </p:spPr>
        <p:txBody>
          <a:bodyPr/>
          <a:lstStyle/>
          <a:p>
            <a:r>
              <a:rPr lang="de-DE" b="1" dirty="0" err="1"/>
              <a:t>Available</a:t>
            </a:r>
            <a:r>
              <a:rPr lang="de-DE" b="1" dirty="0"/>
              <a:t>: </a:t>
            </a:r>
          </a:p>
          <a:p>
            <a:pPr marL="0" indent="0">
              <a:buNone/>
            </a:pPr>
            <a:r>
              <a:rPr lang="de-DE" dirty="0"/>
              <a:t>Chinese, </a:t>
            </a:r>
            <a:r>
              <a:rPr lang="de-DE" dirty="0" err="1"/>
              <a:t>Danish</a:t>
            </a:r>
            <a:r>
              <a:rPr lang="de-DE" dirty="0"/>
              <a:t>, </a:t>
            </a:r>
            <a:r>
              <a:rPr lang="de-DE" dirty="0" err="1"/>
              <a:t>Dutch</a:t>
            </a:r>
            <a:r>
              <a:rPr lang="de-DE" dirty="0"/>
              <a:t>, English (Australia, Canada, Singapore, UK, US), French (Canada, France), German Hindi, </a:t>
            </a:r>
            <a:r>
              <a:rPr lang="de-DE" dirty="0" err="1"/>
              <a:t>Indonesian</a:t>
            </a:r>
            <a:r>
              <a:rPr lang="de-DE" dirty="0"/>
              <a:t>, </a:t>
            </a:r>
            <a:r>
              <a:rPr lang="de-DE" dirty="0" err="1"/>
              <a:t>Italian</a:t>
            </a:r>
            <a:r>
              <a:rPr lang="de-DE" dirty="0"/>
              <a:t>, </a:t>
            </a:r>
            <a:r>
              <a:rPr lang="de-DE" dirty="0" err="1"/>
              <a:t>Japanese</a:t>
            </a:r>
            <a:r>
              <a:rPr lang="de-DE" dirty="0"/>
              <a:t>, Korean, </a:t>
            </a:r>
            <a:r>
              <a:rPr lang="de-DE" dirty="0" err="1"/>
              <a:t>Norwegian</a:t>
            </a:r>
            <a:r>
              <a:rPr lang="de-DE" dirty="0"/>
              <a:t>, </a:t>
            </a:r>
            <a:r>
              <a:rPr lang="de-DE" dirty="0" err="1"/>
              <a:t>Portuguese</a:t>
            </a:r>
            <a:r>
              <a:rPr lang="de-DE" dirty="0"/>
              <a:t> (Brazil), </a:t>
            </a:r>
            <a:r>
              <a:rPr lang="de-DE" dirty="0" err="1"/>
              <a:t>Russian</a:t>
            </a:r>
            <a:r>
              <a:rPr lang="de-DE" dirty="0"/>
              <a:t>, </a:t>
            </a:r>
            <a:r>
              <a:rPr lang="de-DE" dirty="0" err="1"/>
              <a:t>Spanish</a:t>
            </a:r>
            <a:r>
              <a:rPr lang="de-DE" dirty="0"/>
              <a:t>, Swedish, Thai</a:t>
            </a:r>
          </a:p>
          <a:p>
            <a:r>
              <a:rPr lang="de-DE" b="1" dirty="0"/>
              <a:t>Soon:</a:t>
            </a:r>
          </a:p>
          <a:p>
            <a:pPr marL="0" indent="0">
              <a:buNone/>
            </a:pPr>
            <a:r>
              <a:rPr lang="de-DE" dirty="0" err="1"/>
              <a:t>Arabic</a:t>
            </a:r>
            <a:r>
              <a:rPr lang="de-DE" dirty="0"/>
              <a:t> (Egypt, Saudi Arabia), Bengali, English (India, Indonesia, </a:t>
            </a:r>
            <a:r>
              <a:rPr lang="de-DE" dirty="0" err="1"/>
              <a:t>Ireland</a:t>
            </a:r>
            <a:r>
              <a:rPr lang="de-DE" dirty="0"/>
              <a:t>, Philippines, Thailand), German (Austria), Malayalam, Marathi, </a:t>
            </a:r>
            <a:r>
              <a:rPr lang="de-DE" dirty="0" err="1"/>
              <a:t>Polish</a:t>
            </a:r>
            <a:r>
              <a:rPr lang="de-DE" dirty="0"/>
              <a:t>, </a:t>
            </a:r>
            <a:r>
              <a:rPr lang="de-DE" dirty="0" err="1"/>
              <a:t>Spanish</a:t>
            </a:r>
            <a:r>
              <a:rPr lang="de-DE" dirty="0"/>
              <a:t> (Argentina, Chile, Colombia, Peru), Tamil, Telugu, Turkish, Urdu</a:t>
            </a:r>
          </a:p>
          <a:p>
            <a:pPr marL="0" indent="0">
              <a:buNone/>
            </a:pPr>
            <a:r>
              <a:rPr lang="de-DE" sz="1200" dirty="0"/>
              <a:t>(</a:t>
            </a:r>
            <a:r>
              <a:rPr lang="de-DE" sz="1200" dirty="0" err="1"/>
              <a:t>source</a:t>
            </a:r>
            <a:r>
              <a:rPr lang="de-DE" sz="1200" dirty="0"/>
              <a:t>: https://www.xda-developers.com/google-assistant-new-languages-list/)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09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D69D8C-C3E8-4248-8F19-CA3E19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4DB1F-6C4B-4F31-B006-6258FE4E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5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2AEE38-1CD3-41A3-AC5C-22BE8147C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Best Things Google Assistant Can Do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BE139BD-BE09-4554-93AA-7B5580A14F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Open apps with your voice</a:t>
            </a:r>
          </a:p>
          <a:p>
            <a:r>
              <a:rPr lang="en-US" b="1" dirty="0"/>
              <a:t>Get advice on where to eat, drink, dance or shop</a:t>
            </a:r>
          </a:p>
          <a:p>
            <a:r>
              <a:rPr lang="en-US" b="1" dirty="0"/>
              <a:t>Play your favorite Netflix shows and movies</a:t>
            </a:r>
          </a:p>
          <a:p>
            <a:r>
              <a:rPr lang="de-DE" b="1" dirty="0"/>
              <a:t>Send a </a:t>
            </a:r>
            <a:r>
              <a:rPr lang="de-DE" b="1" dirty="0" err="1"/>
              <a:t>voice</a:t>
            </a:r>
            <a:r>
              <a:rPr lang="de-DE" b="1" dirty="0"/>
              <a:t> </a:t>
            </a:r>
            <a:r>
              <a:rPr lang="de-DE" b="1" dirty="0" err="1"/>
              <a:t>message</a:t>
            </a:r>
            <a:endParaRPr lang="de-DE" b="1" dirty="0"/>
          </a:p>
          <a:p>
            <a:r>
              <a:rPr lang="de-DE" b="1" dirty="0"/>
              <a:t>Book </a:t>
            </a:r>
            <a:r>
              <a:rPr lang="de-DE" b="1" dirty="0" err="1"/>
              <a:t>movie</a:t>
            </a:r>
            <a:r>
              <a:rPr lang="de-DE" b="1" dirty="0"/>
              <a:t> </a:t>
            </a:r>
            <a:r>
              <a:rPr lang="de-DE" b="1" dirty="0" err="1"/>
              <a:t>tickets</a:t>
            </a:r>
            <a:endParaRPr lang="de-DE" b="1" dirty="0"/>
          </a:p>
          <a:p>
            <a:r>
              <a:rPr lang="de-DE" b="1" dirty="0"/>
              <a:t>Set </a:t>
            </a:r>
            <a:r>
              <a:rPr lang="de-DE" b="1" dirty="0" err="1"/>
              <a:t>important</a:t>
            </a:r>
            <a:r>
              <a:rPr lang="de-DE" b="1" dirty="0"/>
              <a:t> </a:t>
            </a:r>
            <a:r>
              <a:rPr lang="de-DE" b="1" dirty="0" err="1"/>
              <a:t>reminders</a:t>
            </a:r>
            <a:endParaRPr lang="de-DE" b="1" dirty="0"/>
          </a:p>
          <a:p>
            <a:endParaRPr lang="en-US" b="1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722107-29A5-49DC-A844-4AB0A2E3C1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74309B-C5F7-48D2-81A2-6730C93FA8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55EC1DD-DAD3-49B4-A478-C2411DA8545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Give Google Assistant your shopping list</a:t>
            </a:r>
          </a:p>
          <a:p>
            <a:r>
              <a:rPr lang="de-DE" b="1" dirty="0"/>
              <a:t>Send a </a:t>
            </a:r>
            <a:r>
              <a:rPr lang="de-DE" b="1" dirty="0" err="1"/>
              <a:t>text</a:t>
            </a:r>
            <a:r>
              <a:rPr lang="de-DE" b="1" dirty="0"/>
              <a:t> </a:t>
            </a:r>
            <a:r>
              <a:rPr lang="de-DE" b="1" dirty="0" err="1"/>
              <a:t>message</a:t>
            </a:r>
            <a:endParaRPr lang="de-DE" b="1" dirty="0"/>
          </a:p>
          <a:p>
            <a:r>
              <a:rPr lang="en-US" b="1" dirty="0"/>
              <a:t>Turn on and off your TV</a:t>
            </a:r>
          </a:p>
          <a:p>
            <a:r>
              <a:rPr lang="en-US" b="1" dirty="0"/>
              <a:t>See if things add up</a:t>
            </a:r>
          </a:p>
          <a:p>
            <a:r>
              <a:rPr lang="en-US" b="1" dirty="0"/>
              <a:t>Translate English to other languages</a:t>
            </a:r>
          </a:p>
          <a:p>
            <a:r>
              <a:rPr lang="de-DE" b="1" dirty="0" err="1"/>
              <a:t>Make</a:t>
            </a:r>
            <a:r>
              <a:rPr lang="de-DE" b="1" dirty="0"/>
              <a:t> </a:t>
            </a:r>
            <a:r>
              <a:rPr lang="de-DE" b="1" dirty="0" err="1"/>
              <a:t>hands-free</a:t>
            </a:r>
            <a:r>
              <a:rPr lang="de-DE" b="1" dirty="0"/>
              <a:t> </a:t>
            </a:r>
            <a:r>
              <a:rPr lang="de-DE" b="1" dirty="0" err="1"/>
              <a:t>calls</a:t>
            </a:r>
            <a:endParaRPr lang="de-DE" b="1" dirty="0"/>
          </a:p>
          <a:p>
            <a:r>
              <a:rPr lang="de-DE" b="1" dirty="0"/>
              <a:t>Find </a:t>
            </a:r>
            <a:r>
              <a:rPr lang="de-DE" b="1" dirty="0" err="1"/>
              <a:t>your</a:t>
            </a:r>
            <a:r>
              <a:rPr lang="de-DE" b="1" dirty="0"/>
              <a:t> lost </a:t>
            </a:r>
            <a:r>
              <a:rPr lang="de-DE" b="1" dirty="0" err="1"/>
              <a:t>phone</a:t>
            </a:r>
            <a:r>
              <a:rPr lang="de-DE" b="1" dirty="0"/>
              <a:t>.</a:t>
            </a:r>
          </a:p>
          <a:p>
            <a:endParaRPr lang="en-US" b="1" dirty="0"/>
          </a:p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FCB997-E46F-496B-B44F-F2A5E76D2B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72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6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on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178855" y="1047596"/>
            <a:ext cx="8712200" cy="3708000"/>
          </a:xfrm>
        </p:spPr>
        <p:txBody>
          <a:bodyPr/>
          <a:lstStyle/>
          <a:p>
            <a:r>
              <a:rPr lang="en-US" b="1" dirty="0"/>
              <a:t>tech giants fight crucial battle over voice recognition </a:t>
            </a:r>
            <a:endParaRPr lang="de-DE" b="1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Bildergebnis für amazon ech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19356" r="10363" b="19413"/>
          <a:stretch/>
        </p:blipFill>
        <p:spPr bwMode="auto">
          <a:xfrm>
            <a:off x="168388" y="1568264"/>
            <a:ext cx="1722593" cy="1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ildergebnis für google home ass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42" y="1633965"/>
            <a:ext cx="1412143" cy="14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ldergebnis für amazon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16334" r="23145" b="22359"/>
          <a:stretch/>
        </p:blipFill>
        <p:spPr bwMode="auto">
          <a:xfrm>
            <a:off x="582009" y="3097158"/>
            <a:ext cx="721454" cy="68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Ähnliches F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90" y="3109248"/>
            <a:ext cx="541156" cy="5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ildergebnis für appl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450" y="3109248"/>
            <a:ext cx="903056" cy="90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CD09469-54BB-45E7-A5C2-E29E4FCB6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00" y="1346119"/>
            <a:ext cx="2143125" cy="21431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FB94E4-7DBD-43C0-8F75-3CF6CEE0CE7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15" b="25335"/>
          <a:stretch/>
        </p:blipFill>
        <p:spPr>
          <a:xfrm>
            <a:off x="5499967" y="3291007"/>
            <a:ext cx="1251189" cy="7212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3DFDB21-56FF-4A82-95E6-0C3D0849F69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8" r="25291"/>
          <a:stretch/>
        </p:blipFill>
        <p:spPr>
          <a:xfrm>
            <a:off x="3898311" y="1405494"/>
            <a:ext cx="1223735" cy="18458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D019109-512B-44EF-BB2E-263F73A2B60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7598" y="1335281"/>
            <a:ext cx="2009513" cy="20095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4B718FF-18D6-45DE-9287-6B0416ACDA3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t="34388" r="69646" b="33346"/>
          <a:stretch/>
        </p:blipFill>
        <p:spPr>
          <a:xfrm>
            <a:off x="7695219" y="3283203"/>
            <a:ext cx="723674" cy="99129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28EA0D9-2475-4BA1-8ADE-AF2E7832D9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8" y="3405235"/>
            <a:ext cx="2009514" cy="15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D69D8C-C3E8-4248-8F19-CA3E19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4DB1F-6C4B-4F31-B006-6258FE4E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7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2AEE38-1CD3-41A3-AC5C-22BE8147C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 Categories Reflect Different Assistant Strengths </a:t>
            </a:r>
            <a:r>
              <a:rPr lang="en-US" sz="1400" dirty="0"/>
              <a:t>(Loup Ventures Annual Digital Assistant IQ Test)</a:t>
            </a:r>
            <a:endParaRPr lang="de-DE" sz="14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170C2B8-3263-4EC1-8728-EEB0FAC0B1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" y="900028"/>
            <a:ext cx="7011528" cy="3618676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ACC528-D137-4273-9A75-ADC924DC2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D37836-0ADE-45FE-884F-5310E63B47CD}"/>
              </a:ext>
            </a:extLst>
          </p:cNvPr>
          <p:cNvSpPr/>
          <p:nvPr/>
        </p:nvSpPr>
        <p:spPr>
          <a:xfrm>
            <a:off x="482600" y="4518704"/>
            <a:ext cx="81788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https://voicebot.ai/2018/07/26/google-assistant-most-capable-finds-loup-ventures-cortana-the-least/</a:t>
            </a:r>
          </a:p>
        </p:txBody>
      </p:sp>
    </p:spTree>
    <p:extLst>
      <p:ext uri="{BB962C8B-B14F-4D97-AF65-F5344CB8AC3E}">
        <p14:creationId xmlns:p14="http://schemas.microsoft.com/office/powerpoint/2010/main" val="388060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0.932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8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Google Assistant Takes Lead in Understanding Speakers with Accents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quarter" idx="13"/>
          </p:nvPr>
        </p:nvSpPr>
        <p:spPr>
          <a:xfrm>
            <a:off x="258931" y="1053014"/>
            <a:ext cx="8712200" cy="3708000"/>
          </a:xfrm>
        </p:spPr>
        <p:txBody>
          <a:bodyPr/>
          <a:lstStyle/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(</a:t>
            </a:r>
            <a:r>
              <a:rPr lang="de-DE" sz="1200" dirty="0" err="1"/>
              <a:t>source</a:t>
            </a:r>
            <a:r>
              <a:rPr lang="de-DE" sz="1200" dirty="0"/>
              <a:t>: https://voicebot.ai/2018/09/13/google-assistant-takes-lead-in-understanding-speakers-with-accents/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208198-6C83-470F-B5E2-EE2EBE0DC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36" y="918829"/>
            <a:ext cx="6189655" cy="36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9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D69D8C-C3E8-4248-8F19-CA3E19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D4DB1F-6C4B-4F31-B006-6258FE4E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9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2AEE38-1CD3-41A3-AC5C-22BE8147C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Assistant Market Share on Smartphones According to Strategy Analytics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D03FB72-FC10-44B1-83FB-76435FDB73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40" y="940668"/>
            <a:ext cx="3403600" cy="3522726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ACC528-D137-4273-9A75-ADC924DC2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890CAE-01FF-4F60-A8A3-A11D490E9F76}"/>
              </a:ext>
            </a:extLst>
          </p:cNvPr>
          <p:cNvSpPr/>
          <p:nvPr/>
        </p:nvSpPr>
        <p:spPr>
          <a:xfrm>
            <a:off x="325120" y="4315419"/>
            <a:ext cx="83921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https://voicebot.ai/2018/07/22/google-assistant-has-51-percent-virtual-assistant-market-share-on-smartphones-according-to-strategy-analytics/</a:t>
            </a:r>
          </a:p>
        </p:txBody>
      </p:sp>
    </p:spTree>
    <p:extLst>
      <p:ext uri="{BB962C8B-B14F-4D97-AF65-F5344CB8AC3E}">
        <p14:creationId xmlns:p14="http://schemas.microsoft.com/office/powerpoint/2010/main" val="1783699096"/>
      </p:ext>
    </p:extLst>
  </p:cSld>
  <p:clrMapOvr>
    <a:masterClrMapping/>
  </p:clrMapOvr>
</p:sld>
</file>

<file path=ppt/theme/theme1.xml><?xml version="1.0" encoding="utf-8"?>
<a:theme xmlns:a="http://schemas.openxmlformats.org/drawingml/2006/main" name="OC17 Toplevel">
  <a:themeElements>
    <a:clrScheme name="OC CI Farben 2017">
      <a:dk1>
        <a:sysClr val="windowText" lastClr="000000"/>
      </a:dk1>
      <a:lt1>
        <a:sysClr val="window" lastClr="FFFFFF"/>
      </a:lt1>
      <a:dk2>
        <a:srgbClr val="606060"/>
      </a:dk2>
      <a:lt2>
        <a:srgbClr val="C0C0C0"/>
      </a:lt2>
      <a:accent1>
        <a:srgbClr val="0066E8"/>
      </a:accent1>
      <a:accent2>
        <a:srgbClr val="E82000"/>
      </a:accent2>
      <a:accent3>
        <a:srgbClr val="003066"/>
      </a:accent3>
      <a:accent4>
        <a:srgbClr val="A01800"/>
      </a:accent4>
      <a:accent5>
        <a:srgbClr val="58A0FF"/>
      </a:accent5>
      <a:accent6>
        <a:srgbClr val="808080"/>
      </a:accent6>
      <a:hlink>
        <a:srgbClr val="0066E8"/>
      </a:hlink>
      <a:folHlink>
        <a:srgbClr val="0066E8"/>
      </a:folHlink>
    </a:clrScheme>
    <a:fontScheme name="OC Schriftarten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3D3F3666ADBF142914E1063A2CAE94B" ma:contentTypeVersion="30" ma:contentTypeDescription="Ein neues Dokument erstellen." ma:contentTypeScope="" ma:versionID="c05df164927fa6ce9e7500f22d7f4f19">
  <xsd:schema xmlns:xsd="http://www.w3.org/2001/XMLSchema" xmlns:xs="http://www.w3.org/2001/XMLSchema" xmlns:p="http://schemas.microsoft.com/office/2006/metadata/properties" xmlns:ns2="8cc9f148-63af-4ae4-b4c0-3a33ca8129b3" targetNamespace="http://schemas.microsoft.com/office/2006/metadata/properties" ma:root="true" ma:fieldsID="387f7d665b09c33f4d21a96ec7b2b776" ns2:_="">
    <xsd:import namespace="8cc9f148-63af-4ae4-b4c0-3a33ca8129b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9f148-63af-4ae4-b4c0-3a33ca8129b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cc9f148-63af-4ae4-b4c0-3a33ca8129b3">DOCIDOC-52-9054</_dlc_DocId>
    <_dlc_DocIdUrl xmlns="8cc9f148-63af-4ae4-b4c0-3a33ca8129b3">
      <Url>https://portal.opitz-consulting.de/marketing_vertrieb/_layouts/DocIdRedir.aspx?ID=DOCIDOC-52-9054</Url>
      <Description>DOCIDOC-52-9054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5E1921-FDA2-44D0-95C3-7E04AF62EF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c9f148-63af-4ae4-b4c0-3a33ca8129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9568F6-F133-495D-A402-742E2138CC29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33B8237-7727-4593-81FF-5B7176BF40DE}">
  <ds:schemaRefs>
    <ds:schemaRef ds:uri="http://purl.org/dc/terms/"/>
    <ds:schemaRef ds:uri="http://schemas.openxmlformats.org/package/2006/metadata/core-properties"/>
    <ds:schemaRef ds:uri="8cc9f148-63af-4ae4-b4c0-3a33ca8129b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A0E1CC0-BD39-4C9C-80AB-A267734AF0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1255</Words>
  <Application>Microsoft Office PowerPoint</Application>
  <PresentationFormat>Bildschirmpräsentation (16:9)</PresentationFormat>
  <Paragraphs>189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Calibri</vt:lpstr>
      <vt:lpstr>Open Sans Semibold</vt:lpstr>
      <vt:lpstr>Wingdings</vt:lpstr>
      <vt:lpstr>Wingdings 2</vt:lpstr>
      <vt:lpstr>Arial</vt:lpstr>
      <vt:lpstr>Consolas</vt:lpstr>
      <vt:lpstr>Open Sans Light</vt:lpstr>
      <vt:lpstr>Open Sans</vt:lpstr>
      <vt:lpstr>OC17 Toplevel</vt:lpstr>
      <vt:lpstr>Google Assistant</vt:lpstr>
      <vt:lpstr>Agenda</vt:lpstr>
      <vt:lpstr>Google Assistant facts</vt:lpstr>
      <vt:lpstr>Google Assistant supported languages</vt:lpstr>
      <vt:lpstr>The Best Things Google Assistant Can Do</vt:lpstr>
      <vt:lpstr>What is going on right now?</vt:lpstr>
      <vt:lpstr>Different Categories Reflect Different Assistant Strengths (Loup Ventures Annual Digital Assistant IQ Test)</vt:lpstr>
      <vt:lpstr>Google Assistant Takes Lead in Understanding Speakers with Accents</vt:lpstr>
      <vt:lpstr>Assistant Market Share on Smartphones According to Strategy Analytics</vt:lpstr>
      <vt:lpstr>Alexa vs Google Home Skills fight in the USA market (December 2017)</vt:lpstr>
      <vt:lpstr>Google Assistent Market</vt:lpstr>
      <vt:lpstr>Arizton: Smart Speaker Market $4.8 Billion in 2022</vt:lpstr>
      <vt:lpstr>What is our idea? </vt:lpstr>
      <vt:lpstr>How it works?</vt:lpstr>
      <vt:lpstr>How to write a Google Assistant skill?</vt:lpstr>
      <vt:lpstr>Let’s configure your new skill!</vt:lpstr>
      <vt:lpstr>Creating first Action (skill)</vt:lpstr>
      <vt:lpstr>Tasks for you!</vt:lpstr>
      <vt:lpstr>Task 1.1</vt:lpstr>
      <vt:lpstr>Task 1.2</vt:lpstr>
      <vt:lpstr>Task 2</vt:lpstr>
      <vt:lpstr>Task 2.1</vt:lpstr>
      <vt:lpstr>Task 2.2</vt:lpstr>
      <vt:lpstr>Task III</vt:lpstr>
      <vt:lpstr>Task III.1</vt:lpstr>
      <vt:lpstr>Task III.2</vt:lpstr>
      <vt:lpstr>Task IV.1</vt:lpstr>
      <vt:lpstr>Some References for Google Assistant actions developing</vt:lpstr>
      <vt:lpstr>Questions?</vt:lpstr>
      <vt:lpstr>Thanks for your attention!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Toms PPT Präse</dc:title>
  <dc:creator/>
  <cp:lastModifiedBy/>
  <cp:revision>1</cp:revision>
  <dcterms:created xsi:type="dcterms:W3CDTF">2016-07-20T18:36:21Z</dcterms:created>
  <dcterms:modified xsi:type="dcterms:W3CDTF">2018-11-22T18:11:42Z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0x01010083D3F3666ADBF142914E1063A2CAE94B</vt:lpwstr>
  </property>
  <property fmtid="{D5CDD505-2E9C-101B-9397-08002B2CF9AE}" pid="3" name="_dlc_DocIdItemGuid">
    <vt:lpwstr>5ce85a4c-1c84-434d-9576-ad965d374013</vt:lpwstr>
  </property>
</Properties>
</file>